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9" r:id="rId2"/>
    <p:sldId id="260" r:id="rId3"/>
    <p:sldId id="258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784" userDrawn="1">
          <p15:clr>
            <a:srgbClr val="A4A3A4"/>
          </p15:clr>
        </p15:guide>
        <p15:guide id="4" orient="horz" pos="936" userDrawn="1">
          <p15:clr>
            <a:srgbClr val="A4A3A4"/>
          </p15:clr>
        </p15:guide>
        <p15:guide id="5" pos="66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8A8D"/>
    <a:srgbClr val="006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/>
    <p:restoredTop sz="94682"/>
  </p:normalViewPr>
  <p:slideViewPr>
    <p:cSldViewPr snapToGrid="0" snapToObjects="1" showGuides="1">
      <p:cViewPr>
        <p:scale>
          <a:sx n="71" d="100"/>
          <a:sy n="71" d="100"/>
        </p:scale>
        <p:origin x="714" y="828"/>
      </p:cViewPr>
      <p:guideLst>
        <p:guide orient="horz" pos="2160"/>
        <p:guide pos="3840"/>
        <p:guide pos="5784"/>
        <p:guide orient="horz" pos="936"/>
        <p:guide pos="66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F2A88-A2D1-4365-9A8E-4873D9CF8BEA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85270-0AAE-483B-A359-AFC843E5D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66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CC2F4-7062-426D-B590-965065D1E9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7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5953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3317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610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1383620"/>
            <a:ext cx="7113814" cy="2387600"/>
          </a:xfrm>
        </p:spPr>
        <p:txBody>
          <a:bodyPr anchor="b"/>
          <a:lstStyle>
            <a:lvl1pPr algn="l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028" y="3781652"/>
            <a:ext cx="6019801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89541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1383620"/>
            <a:ext cx="711381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028" y="3781652"/>
            <a:ext cx="6019801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2634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/Section Slide">
    <p:bg>
      <p:bgPr>
        <a:solidFill>
          <a:srgbClr val="0A52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1465" y="1896512"/>
            <a:ext cx="12375055" cy="1071062"/>
          </a:xfrm>
          <a:noFill/>
          <a:ln>
            <a:solidFill>
              <a:schemeClr val="bg1"/>
            </a:solidFill>
          </a:ln>
        </p:spPr>
        <p:txBody>
          <a:bodyPr lIns="548640" tIns="182880" rIns="548640" bIns="274320">
            <a:spAutoFit/>
          </a:bodyPr>
          <a:lstStyle>
            <a:lvl1pPr algn="l">
              <a:defRPr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6242721"/>
            <a:ext cx="12192127" cy="618631"/>
          </a:xfrm>
          <a:solidFill>
            <a:schemeClr val="bg1"/>
          </a:solidFill>
        </p:spPr>
        <p:txBody>
          <a:bodyPr lIns="457200" tIns="91440" rIns="1828800" bIns="137160" anchor="b" anchorCtr="0">
            <a:spAutoFit/>
          </a:bodyPr>
          <a:lstStyle>
            <a:lvl1pPr marL="0" indent="0" algn="l">
              <a:buNone/>
              <a:defRPr sz="2800">
                <a:solidFill>
                  <a:srgbClr val="6F6F6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81753"/>
            <a:ext cx="2844800" cy="365125"/>
          </a:xfrm>
        </p:spPr>
        <p:txBody>
          <a:bodyPr/>
          <a:lstStyle/>
          <a:p>
            <a:fld id="{BE52B01F-017C-9142-A04B-BB53D097D3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healthx-logo-whit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19" y="685800"/>
            <a:ext cx="2328646" cy="553696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832233" y="908606"/>
            <a:ext cx="2359767" cy="221599"/>
          </a:xfrm>
          <a:prstGeom prst="rect">
            <a:avLst/>
          </a:prstGeom>
          <a:noFill/>
        </p:spPr>
        <p:txBody>
          <a:bodyPr vert="horz" wrap="square" lIns="0" tIns="0" rIns="457200" bIns="0" anchor="t" anchorCtr="0">
            <a:spAutoFit/>
          </a:bodyPr>
          <a:lstStyle>
            <a:lvl1pPr marL="0" indent="0" algn="r">
              <a:buNone/>
              <a:defRPr sz="1600" spc="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xx, 2015</a:t>
            </a:r>
          </a:p>
        </p:txBody>
      </p:sp>
    </p:spTree>
    <p:extLst>
      <p:ext uri="{BB962C8B-B14F-4D97-AF65-F5344CB8AC3E}">
        <p14:creationId xmlns:p14="http://schemas.microsoft.com/office/powerpoint/2010/main" val="350971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757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938" y="17630"/>
            <a:ext cx="968912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8669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368"/>
            <a:ext cx="936873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482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678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71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66796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97021"/>
            <a:ext cx="6172200" cy="44989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66996"/>
            <a:ext cx="3932237" cy="34290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8913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66796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59702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6699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1371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08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8938" y="17630"/>
            <a:ext cx="9689124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354" y="1825625"/>
            <a:ext cx="11072446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71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75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baseline="0">
          <a:solidFill>
            <a:srgbClr val="0069A6"/>
          </a:solidFill>
          <a:latin typeface="+mj-lt"/>
          <a:ea typeface="+mj-ea"/>
          <a:cs typeface="+mj-cs"/>
        </a:defRPr>
      </a:lvl1pPr>
    </p:titleStyle>
    <p:bodyStyle>
      <a:lvl1pPr marL="406400" indent="-4064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LucidaGrande" charset="0"/>
        <a:buChar char="▶︎"/>
        <a:tabLst/>
        <a:defRPr sz="2800" kern="1200">
          <a:solidFill>
            <a:srgbClr val="8A8A8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Helvetica" charset="0"/>
        <a:buChar char="●"/>
        <a:defRPr sz="2400" kern="1200">
          <a:solidFill>
            <a:srgbClr val="8A8A8D"/>
          </a:solidFill>
          <a:latin typeface="+mn-lt"/>
          <a:ea typeface="+mn-ea"/>
          <a:cs typeface="+mn-cs"/>
        </a:defRPr>
      </a:lvl2pPr>
      <a:lvl3pPr marL="1270000" indent="-355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LucidaGrande" charset="0"/>
        <a:buChar char="▶︎"/>
        <a:tabLst/>
        <a:defRPr sz="2000" kern="1200">
          <a:solidFill>
            <a:srgbClr val="8A8A8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8A8A8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8A8A8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1383620"/>
            <a:ext cx="7719832" cy="2387600"/>
          </a:xfrm>
        </p:spPr>
        <p:txBody>
          <a:bodyPr/>
          <a:lstStyle/>
          <a:p>
            <a:r>
              <a:rPr lang="en-US" dirty="0"/>
              <a:t>Security: Reducing Risk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432" y="3771220"/>
            <a:ext cx="1571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Presenters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92928" y="3906603"/>
            <a:ext cx="35909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Ron Wozny</a:t>
            </a:r>
          </a:p>
          <a:p>
            <a:r>
              <a:rPr lang="en-US" sz="1600" dirty="0" err="1">
                <a:solidFill>
                  <a:schemeClr val="bg1"/>
                </a:solidFill>
              </a:rPr>
              <a:t>Healthx</a:t>
            </a:r>
            <a:r>
              <a:rPr lang="en-US" sz="1600" dirty="0">
                <a:solidFill>
                  <a:schemeClr val="bg1"/>
                </a:solidFill>
              </a:rPr>
              <a:t>, Inc.</a:t>
            </a:r>
          </a:p>
          <a:p>
            <a:r>
              <a:rPr lang="en-US" sz="1600" dirty="0">
                <a:solidFill>
                  <a:schemeClr val="bg1"/>
                </a:solidFill>
              </a:rPr>
              <a:t>Vice President of Marketing</a:t>
            </a:r>
          </a:p>
          <a:p>
            <a:r>
              <a:rPr lang="en-US" sz="1600" dirty="0">
                <a:solidFill>
                  <a:schemeClr val="bg1"/>
                </a:solidFill>
              </a:rPr>
              <a:t>rwozny@healthx.com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0432" y="3917035"/>
            <a:ext cx="35909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Scott McPheeters</a:t>
            </a:r>
          </a:p>
          <a:p>
            <a:r>
              <a:rPr lang="en-US" sz="1600" dirty="0" err="1">
                <a:solidFill>
                  <a:schemeClr val="bg1"/>
                </a:solidFill>
              </a:rPr>
              <a:t>Healthx</a:t>
            </a:r>
            <a:r>
              <a:rPr lang="en-US" sz="1600" dirty="0">
                <a:solidFill>
                  <a:schemeClr val="bg1"/>
                </a:solidFill>
              </a:rPr>
              <a:t>, Inc.</a:t>
            </a:r>
          </a:p>
          <a:p>
            <a:r>
              <a:rPr lang="en-US" sz="1600" dirty="0">
                <a:solidFill>
                  <a:schemeClr val="bg1"/>
                </a:solidFill>
              </a:rPr>
              <a:t>Chief Security Officer</a:t>
            </a:r>
          </a:p>
          <a:p>
            <a:r>
              <a:rPr lang="en-US" sz="1600" dirty="0">
                <a:solidFill>
                  <a:schemeClr val="bg1"/>
                </a:solidFill>
              </a:rPr>
              <a:t>smcpheeters@healthx.com</a:t>
            </a:r>
          </a:p>
        </p:txBody>
      </p:sp>
    </p:spTree>
    <p:extLst>
      <p:ext uri="{BB962C8B-B14F-4D97-AF65-F5344CB8AC3E}">
        <p14:creationId xmlns:p14="http://schemas.microsoft.com/office/powerpoint/2010/main" val="3354904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0" name="Picture 12" descr="http://wwwassets.rand.org/content/rand/blog/2013/01/opening-of-the-european-cybercrime-centre-a-journey/jcr:content/par/teaser.aspectfit.0x1200.jpg/13817821400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6" b="26409"/>
          <a:stretch/>
        </p:blipFill>
        <p:spPr bwMode="auto">
          <a:xfrm>
            <a:off x="1461" y="1343193"/>
            <a:ext cx="12188953" cy="483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Healthcare Data Breach Headlines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9001866" y="3567897"/>
            <a:ext cx="3092736" cy="2200434"/>
            <a:chOff x="8001000" y="1207784"/>
            <a:chExt cx="3092736" cy="22004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Rectangle 13"/>
            <p:cNvSpPr/>
            <p:nvPr/>
          </p:nvSpPr>
          <p:spPr>
            <a:xfrm>
              <a:off x="8001000" y="1207784"/>
              <a:ext cx="2961409" cy="220043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111546" y="2323403"/>
              <a:ext cx="298219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HaasGroteskDSPro-75Bd"/>
                </a:rPr>
                <a:t>Rising Cyber Attacks Costing Health System $6 Billion Annually</a:t>
              </a:r>
              <a:endParaRPr lang="en-US" sz="20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HaasGroteskDSPro-75Bd"/>
              </a:endParaRPr>
            </a:p>
          </p:txBody>
        </p:sp>
        <p:pic>
          <p:nvPicPr>
            <p:cNvPr id="7170" name="Picture 2" descr="https://pbs.twimg.com/profile_images/714802092343431169/LjtyxUHu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2" t="34739" r="6457" b="31855"/>
            <a:stretch/>
          </p:blipFill>
          <p:spPr bwMode="auto">
            <a:xfrm>
              <a:off x="8204773" y="1299956"/>
              <a:ext cx="2431474" cy="9343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243621" y="3746144"/>
            <a:ext cx="2836719" cy="1891145"/>
            <a:chOff x="1960767" y="3638406"/>
            <a:chExt cx="2836719" cy="1891145"/>
          </a:xfrm>
        </p:grpSpPr>
        <p:sp>
          <p:nvSpPr>
            <p:cNvPr id="7" name="Rectangle 6"/>
            <p:cNvSpPr/>
            <p:nvPr/>
          </p:nvSpPr>
          <p:spPr>
            <a:xfrm>
              <a:off x="1960767" y="3638406"/>
              <a:ext cx="2836719" cy="189114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72" name="Picture 4" descr="http://www.beckershospitalreview.com/templates/beckershealthcareit/images/health-it-log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458" y="3814990"/>
              <a:ext cx="2410402" cy="7739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085458" y="4672140"/>
              <a:ext cx="27120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292929"/>
                  </a:solidFill>
                  <a:latin typeface="Helvetica" panose="020B0604020202020204" pitchFamily="34" charset="0"/>
                </a:rPr>
                <a:t>2015 health plan data breach cost $17.3M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33212" y="4544619"/>
            <a:ext cx="3215780" cy="1579996"/>
            <a:chOff x="5969784" y="3654137"/>
            <a:chExt cx="3215780" cy="1579996"/>
          </a:xfrm>
        </p:grpSpPr>
        <p:sp>
          <p:nvSpPr>
            <p:cNvPr id="12" name="Rectangle 11"/>
            <p:cNvSpPr/>
            <p:nvPr/>
          </p:nvSpPr>
          <p:spPr>
            <a:xfrm>
              <a:off x="5969784" y="3654137"/>
              <a:ext cx="3215780" cy="157999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174" name="Picture 6" descr="http://www.healthcaredive.com/static/images/healthcare_linelogo_white.png?0444151505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4476" y="3812237"/>
              <a:ext cx="2722707" cy="4810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094413" y="4418958"/>
              <a:ext cx="286450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333333"/>
                  </a:solidFill>
                  <a:latin typeface="Roboto"/>
                </a:rPr>
                <a:t>Report: Cost of breach could cross $100M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76897" y="1656489"/>
            <a:ext cx="3741885" cy="1924324"/>
            <a:chOff x="1138955" y="1415779"/>
            <a:chExt cx="3741885" cy="1924324"/>
          </a:xfrm>
        </p:grpSpPr>
        <p:sp>
          <p:nvSpPr>
            <p:cNvPr id="15" name="Rectangle 14"/>
            <p:cNvSpPr/>
            <p:nvPr/>
          </p:nvSpPr>
          <p:spPr>
            <a:xfrm>
              <a:off x="1138955" y="1415779"/>
              <a:ext cx="2836719" cy="192432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76" name="Picture 8" descr="FierceHealthI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8965" y="1633711"/>
              <a:ext cx="3571875" cy="685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1241611" y="2020253"/>
              <a:ext cx="2734063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accent2">
                      <a:lumMod val="85000"/>
                      <a:lumOff val="1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Healthcare No. 1 target for cyberattacks in 2015… </a:t>
              </a:r>
              <a:br>
                <a:rPr lang="en-US" sz="1600" b="1" dirty="0">
                  <a:solidFill>
                    <a:schemeClr val="accent2">
                      <a:lumMod val="85000"/>
                      <a:lumOff val="1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</a:br>
              <a:r>
                <a:rPr lang="en-US" sz="1400" dirty="0">
                  <a:solidFill>
                    <a:schemeClr val="accent2">
                      <a:lumMod val="85000"/>
                      <a:lumOff val="1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More than 100 million healthcare records were compromised last year.</a:t>
              </a:r>
              <a:endParaRPr lang="en-US" sz="1400" b="1" dirty="0">
                <a:solidFill>
                  <a:schemeClr val="accent2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76670" y="1503632"/>
            <a:ext cx="2836846" cy="2327056"/>
            <a:chOff x="4084759" y="1536181"/>
            <a:chExt cx="2836846" cy="2327056"/>
          </a:xfrm>
        </p:grpSpPr>
        <p:sp>
          <p:nvSpPr>
            <p:cNvPr id="23" name="Rectangle 22"/>
            <p:cNvSpPr/>
            <p:nvPr/>
          </p:nvSpPr>
          <p:spPr>
            <a:xfrm>
              <a:off x="4084886" y="1536181"/>
              <a:ext cx="2836719" cy="189114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252951" y="2662908"/>
              <a:ext cx="216863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85000"/>
                      <a:lumOff val="1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2016: The Year of Data Security</a:t>
              </a:r>
            </a:p>
            <a:p>
              <a:br>
                <a:rPr lang="en-US" dirty="0">
                  <a:solidFill>
                    <a:schemeClr val="accent2">
                      <a:lumMod val="85000"/>
                      <a:lumOff val="15000"/>
                    </a:schemeClr>
                  </a:solidFill>
                </a:rPr>
              </a:br>
              <a:endParaRPr lang="en-US" dirty="0">
                <a:solidFill>
                  <a:schemeClr val="accent2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184" name="Picture 16" descr="http://static1.squarespace.com/static/5511bba1e4b0eb27822fa2ad/55561699e4b003c250faf23a/55f841a8e4b052893a38e64a/1445353407407/greyMH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4759" y="1670899"/>
              <a:ext cx="2573500" cy="881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236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Security Risks</a:t>
            </a:r>
          </a:p>
        </p:txBody>
      </p:sp>
      <p:pic>
        <p:nvPicPr>
          <p:cNvPr id="6" name="Shape 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49703" y="1519365"/>
            <a:ext cx="7292594" cy="463585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86259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Security Risks</a:t>
            </a:r>
          </a:p>
        </p:txBody>
      </p:sp>
      <p:pic>
        <p:nvPicPr>
          <p:cNvPr id="6" name="Shape 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49703" y="1519365"/>
            <a:ext cx="7292594" cy="4635854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449703" y="2029734"/>
            <a:ext cx="7215505" cy="4178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204027" y="1489204"/>
            <a:ext cx="2743200" cy="2743200"/>
            <a:chOff x="8468067" y="317661"/>
            <a:chExt cx="2743200" cy="2743200"/>
          </a:xfrm>
          <a:effectLst/>
        </p:grpSpPr>
        <p:sp>
          <p:nvSpPr>
            <p:cNvPr id="9" name="Oval 8"/>
            <p:cNvSpPr/>
            <p:nvPr/>
          </p:nvSpPr>
          <p:spPr>
            <a:xfrm>
              <a:off x="8468067" y="317661"/>
              <a:ext cx="2743200" cy="2743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778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2" descr="http://www.hongleongconnect.my/personal/images/icon_sliced/security_phishin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9507" y="409101"/>
              <a:ext cx="2560320" cy="256032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148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Security Risks</a:t>
            </a:r>
          </a:p>
        </p:txBody>
      </p:sp>
      <p:pic>
        <p:nvPicPr>
          <p:cNvPr id="6" name="Shape 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49703" y="1519365"/>
            <a:ext cx="7292594" cy="4635854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2449703" y="2437099"/>
            <a:ext cx="7292594" cy="4178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4" descr="https://2b493106a23a64602e04-eac45106fdbdfcf754476c49e4dc7196.ssl.cf2.rackcdn.com/splashid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394" y="1497331"/>
            <a:ext cx="2743199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4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Security Risks</a:t>
            </a:r>
          </a:p>
        </p:txBody>
      </p:sp>
      <p:pic>
        <p:nvPicPr>
          <p:cNvPr id="6" name="Shape 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49703" y="1519365"/>
            <a:ext cx="7292594" cy="4635854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2449703" y="2840509"/>
            <a:ext cx="7292594" cy="4178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10" descr="http://upload.wikimedia.org/wikipedia/commons/thumb/3/35/Achtung-yellow.svg/628px-Achtung-yellow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688" y="1485900"/>
            <a:ext cx="2982837" cy="2612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14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/>
              <a:t>Mitigating Security Risks</a:t>
            </a:r>
            <a:endParaRPr lang="en" dirty="0"/>
          </a:p>
        </p:txBody>
      </p:sp>
      <p:sp>
        <p:nvSpPr>
          <p:cNvPr id="68" name="Shape 68"/>
          <p:cNvSpPr txBox="1">
            <a:spLocks noGrp="1"/>
          </p:cNvSpPr>
          <p:nvPr>
            <p:ph idx="1"/>
          </p:nvPr>
        </p:nvSpPr>
        <p:spPr>
          <a:xfrm>
            <a:off x="415824" y="3926539"/>
            <a:ext cx="3226436" cy="1783226"/>
          </a:xfrm>
        </p:spPr>
        <p:txBody>
          <a:bodyPr/>
          <a:lstStyle/>
          <a:p>
            <a:pPr marL="0" indent="0" algn="ctr">
              <a:buNone/>
            </a:pPr>
            <a:r>
              <a:rPr lang="en" dirty="0"/>
              <a:t>Security roadmap and executive team that meets regularly, including CFO</a:t>
            </a:r>
          </a:p>
        </p:txBody>
      </p:sp>
      <p:pic>
        <p:nvPicPr>
          <p:cNvPr id="2050" name="Picture 2" descr="http://phoenixrising.me/wp-content/uploads/route-296408_6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69" y="1640540"/>
            <a:ext cx="2625499" cy="1993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athisharthars.files.wordpress.com/2014/07/logo-5826f3beffdceebad0708f007c82eaf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790" y="1571609"/>
            <a:ext cx="2354929" cy="2354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170817" y="2091228"/>
            <a:ext cx="2524125" cy="1543051"/>
            <a:chOff x="6169228" y="1593688"/>
            <a:chExt cx="2524125" cy="1543051"/>
          </a:xfrm>
        </p:grpSpPr>
        <p:pic>
          <p:nvPicPr>
            <p:cNvPr id="2054" name="Picture 6" descr="https://lh3.ggpht.com/jIcGqn4JW2B-M7J_H3S0pM6rt29o14mTpt7dH9aapGCXRzUcoqNabCvWLMv9hRw-qiLdb1MrjA=w26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9228" y="1593688"/>
              <a:ext cx="2524125" cy="15430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7893934" y="1932972"/>
              <a:ext cx="567160" cy="5787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healthx-logo-white.ai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0A5287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2773">
              <a:off x="7939268" y="2124057"/>
              <a:ext cx="576695" cy="137160"/>
            </a:xfrm>
            <a:prstGeom prst="rect">
              <a:avLst/>
            </a:prstGeom>
          </p:spPr>
        </p:pic>
        <p:pic>
          <p:nvPicPr>
            <p:cNvPr id="10" name="Picture 9" descr="healthx-logo-white.ai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0A5287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3340" y="1722772"/>
              <a:ext cx="576695" cy="137160"/>
            </a:xfrm>
            <a:prstGeom prst="rect">
              <a:avLst/>
            </a:prstGeom>
          </p:spPr>
        </p:pic>
      </p:grpSp>
      <p:pic>
        <p:nvPicPr>
          <p:cNvPr id="2056" name="Picture 8" descr="https://www.securestate.com/media/blog/2013/03/PenTest_Imag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264" y="1805504"/>
            <a:ext cx="2644613" cy="204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hape 68"/>
          <p:cNvSpPr txBox="1">
            <a:spLocks/>
          </p:cNvSpPr>
          <p:nvPr/>
        </p:nvSpPr>
        <p:spPr>
          <a:xfrm>
            <a:off x="3523329" y="3930650"/>
            <a:ext cx="2347934" cy="2444114"/>
          </a:xfrm>
          <a:prstGeom prst="rect">
            <a:avLst/>
          </a:prstGeom>
        </p:spPr>
        <p:txBody>
          <a:bodyPr vert="horz" lIns="121868" tIns="121868" rIns="121868" bIns="121868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6F6F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6F6F6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6F6F6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6F6F6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6F6F6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24" algn="ctr"/>
            <a:r>
              <a:rPr lang="en" sz="2800" dirty="0">
                <a:solidFill>
                  <a:schemeClr val="accent4"/>
                </a:solidFill>
              </a:rPr>
              <a:t>Always Phishing</a:t>
            </a:r>
          </a:p>
        </p:txBody>
      </p:sp>
      <p:sp>
        <p:nvSpPr>
          <p:cNvPr id="13" name="Shape 68"/>
          <p:cNvSpPr txBox="1">
            <a:spLocks/>
          </p:cNvSpPr>
          <p:nvPr/>
        </p:nvSpPr>
        <p:spPr>
          <a:xfrm>
            <a:off x="5883657" y="3989248"/>
            <a:ext cx="2775715" cy="1720516"/>
          </a:xfrm>
          <a:prstGeom prst="rect">
            <a:avLst/>
          </a:prstGeom>
        </p:spPr>
        <p:txBody>
          <a:bodyPr vert="horz" lIns="121868" tIns="121868" rIns="121868" bIns="121868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6F6F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6F6F6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6F6F6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6F6F6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6F6F6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24" algn="ctr"/>
            <a:r>
              <a:rPr lang="en" sz="2800" dirty="0">
                <a:solidFill>
                  <a:schemeClr val="accent4"/>
                </a:solidFill>
              </a:rPr>
              <a:t>Two-factor authentication everywhere</a:t>
            </a:r>
          </a:p>
        </p:txBody>
      </p:sp>
      <p:sp>
        <p:nvSpPr>
          <p:cNvPr id="14" name="Shape 68"/>
          <p:cNvSpPr txBox="1">
            <a:spLocks/>
          </p:cNvSpPr>
          <p:nvPr/>
        </p:nvSpPr>
        <p:spPr>
          <a:xfrm>
            <a:off x="9399627" y="3922609"/>
            <a:ext cx="2320724" cy="1783225"/>
          </a:xfrm>
          <a:prstGeom prst="rect">
            <a:avLst/>
          </a:prstGeom>
        </p:spPr>
        <p:txBody>
          <a:bodyPr vert="horz" lIns="121868" tIns="121868" rIns="121868" bIns="121868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6F6F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6F6F6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6F6F6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6F6F6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6F6F6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24" algn="ctr"/>
            <a:r>
              <a:rPr lang="en" sz="2800" dirty="0">
                <a:solidFill>
                  <a:schemeClr val="accent4"/>
                </a:solidFill>
              </a:rPr>
              <a:t>Frequent penetration testing</a:t>
            </a:r>
          </a:p>
        </p:txBody>
      </p:sp>
    </p:spTree>
    <p:extLst>
      <p:ext uri="{BB962C8B-B14F-4D97-AF65-F5344CB8AC3E}">
        <p14:creationId xmlns:p14="http://schemas.microsoft.com/office/powerpoint/2010/main" val="296295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uild="p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1383620"/>
            <a:ext cx="7719832" cy="2387600"/>
          </a:xfrm>
        </p:spPr>
        <p:txBody>
          <a:bodyPr/>
          <a:lstStyle/>
          <a:p>
            <a:r>
              <a:rPr lang="en-US" dirty="0"/>
              <a:t>Security: Reducing Risk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432" y="3771220"/>
            <a:ext cx="1571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Presenters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92928" y="3906603"/>
            <a:ext cx="35909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Ron Wozny</a:t>
            </a:r>
          </a:p>
          <a:p>
            <a:r>
              <a:rPr lang="en-US" sz="1600" dirty="0" err="1">
                <a:solidFill>
                  <a:schemeClr val="bg1"/>
                </a:solidFill>
              </a:rPr>
              <a:t>Healthx</a:t>
            </a:r>
            <a:r>
              <a:rPr lang="en-US" sz="1600" dirty="0">
                <a:solidFill>
                  <a:schemeClr val="bg1"/>
                </a:solidFill>
              </a:rPr>
              <a:t>, Inc.</a:t>
            </a:r>
          </a:p>
          <a:p>
            <a:r>
              <a:rPr lang="en-US" sz="1600" dirty="0">
                <a:solidFill>
                  <a:schemeClr val="bg1"/>
                </a:solidFill>
              </a:rPr>
              <a:t>Vice President of Marketing</a:t>
            </a:r>
          </a:p>
          <a:p>
            <a:r>
              <a:rPr lang="en-US" sz="1600" dirty="0">
                <a:solidFill>
                  <a:schemeClr val="bg1"/>
                </a:solidFill>
              </a:rPr>
              <a:t>rwozny@healthx.com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0432" y="3917035"/>
            <a:ext cx="35909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Scott McPheeters</a:t>
            </a:r>
          </a:p>
          <a:p>
            <a:r>
              <a:rPr lang="en-US" sz="1600" dirty="0" err="1">
                <a:solidFill>
                  <a:schemeClr val="bg1"/>
                </a:solidFill>
              </a:rPr>
              <a:t>Healthx</a:t>
            </a:r>
            <a:r>
              <a:rPr lang="en-US" sz="1600" dirty="0">
                <a:solidFill>
                  <a:schemeClr val="bg1"/>
                </a:solidFill>
              </a:rPr>
              <a:t>, Inc.</a:t>
            </a:r>
          </a:p>
          <a:p>
            <a:r>
              <a:rPr lang="en-US" sz="1600" dirty="0">
                <a:solidFill>
                  <a:schemeClr val="bg1"/>
                </a:solidFill>
              </a:rPr>
              <a:t>Chief Security Officer</a:t>
            </a:r>
          </a:p>
          <a:p>
            <a:r>
              <a:rPr lang="en-US" sz="1600" dirty="0">
                <a:solidFill>
                  <a:schemeClr val="bg1"/>
                </a:solidFill>
              </a:rPr>
              <a:t>smcpheeters@healthx.com</a:t>
            </a:r>
          </a:p>
        </p:txBody>
      </p:sp>
    </p:spTree>
    <p:extLst>
      <p:ext uri="{BB962C8B-B14F-4D97-AF65-F5344CB8AC3E}">
        <p14:creationId xmlns:p14="http://schemas.microsoft.com/office/powerpoint/2010/main" val="2629039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9B7B2"/>
      </a:accent1>
      <a:accent2>
        <a:srgbClr val="A3D783"/>
      </a:accent2>
      <a:accent3>
        <a:srgbClr val="0069A6"/>
      </a:accent3>
      <a:accent4>
        <a:srgbClr val="8A8A8D"/>
      </a:accent4>
      <a:accent5>
        <a:srgbClr val="4EC1E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153</Words>
  <Application>Microsoft Office PowerPoint</Application>
  <PresentationFormat>Widescreen</PresentationFormat>
  <Paragraphs>41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LucidaGrande</vt:lpstr>
      <vt:lpstr>NHaasGroteskDSPro-75Bd</vt:lpstr>
      <vt:lpstr>Roboto</vt:lpstr>
      <vt:lpstr>Office Theme</vt:lpstr>
      <vt:lpstr>Security: Reducing Risk</vt:lpstr>
      <vt:lpstr>Healthcare Data Breach Headlines</vt:lpstr>
      <vt:lpstr>Top Security Risks</vt:lpstr>
      <vt:lpstr>Top Security Risks</vt:lpstr>
      <vt:lpstr>Top Security Risks</vt:lpstr>
      <vt:lpstr>Top Security Risks</vt:lpstr>
      <vt:lpstr>Mitigating Security Risks</vt:lpstr>
      <vt:lpstr>Security: Reducing Risk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William3 McLendon</dc:creator>
  <cp:lastModifiedBy>Bill McLendon</cp:lastModifiedBy>
  <cp:revision>29</cp:revision>
  <dcterms:created xsi:type="dcterms:W3CDTF">2017-03-17T16:21:04Z</dcterms:created>
  <dcterms:modified xsi:type="dcterms:W3CDTF">2017-04-30T16:48:27Z</dcterms:modified>
</cp:coreProperties>
</file>