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8" userDrawn="1">
          <p15:clr>
            <a:srgbClr val="A4A3A4"/>
          </p15:clr>
        </p15:guide>
        <p15:guide id="4" pos="6648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D"/>
    <a:srgbClr val="00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82"/>
  </p:normalViewPr>
  <p:slideViewPr>
    <p:cSldViewPr snapToGrid="0" snapToObjects="1" showGuides="1">
      <p:cViewPr varScale="1">
        <p:scale>
          <a:sx n="76" d="100"/>
          <a:sy n="76" d="100"/>
        </p:scale>
        <p:origin x="102" y="468"/>
      </p:cViewPr>
      <p:guideLst>
        <p:guide orient="horz" pos="2160"/>
        <p:guide pos="3840"/>
        <p:guide pos="1008"/>
        <p:guide pos="66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31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1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113814" cy="2387600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28" y="3781652"/>
            <a:ext cx="60198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54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11381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28" y="3781652"/>
            <a:ext cx="60198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6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75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17630"/>
            <a:ext cx="96891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6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68"/>
            <a:ext cx="93687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78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7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97021"/>
            <a:ext cx="6172200" cy="4498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6996"/>
            <a:ext cx="3932237" cy="3429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9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7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970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69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37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938" y="17630"/>
            <a:ext cx="968912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1825625"/>
            <a:ext cx="1107244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rgbClr val="0069A6"/>
          </a:solidFill>
          <a:latin typeface="+mj-lt"/>
          <a:ea typeface="+mj-ea"/>
          <a:cs typeface="+mj-cs"/>
        </a:defRPr>
      </a:lvl1pPr>
    </p:titleStyle>
    <p:bodyStyle>
      <a:lvl1pPr marL="406400" indent="-406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LucidaGrande" charset="0"/>
        <a:buChar char="▶︎"/>
        <a:tabLst/>
        <a:defRPr sz="2800" kern="1200">
          <a:solidFill>
            <a:srgbClr val="8A8A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Helvetica" charset="0"/>
        <a:buChar char="●"/>
        <a:defRPr sz="2400" kern="1200">
          <a:solidFill>
            <a:srgbClr val="8A8A8D"/>
          </a:solidFill>
          <a:latin typeface="+mn-lt"/>
          <a:ea typeface="+mn-ea"/>
          <a:cs typeface="+mn-cs"/>
        </a:defRPr>
      </a:lvl2pPr>
      <a:lvl3pPr marL="12700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Grande" charset="0"/>
        <a:buChar char="▶︎"/>
        <a:tabLst/>
        <a:defRPr sz="2000" kern="1200">
          <a:solidFill>
            <a:srgbClr val="8A8A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A8A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A8A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x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699" y="1383620"/>
            <a:ext cx="8113371" cy="1486902"/>
          </a:xfrm>
        </p:spPr>
        <p:txBody>
          <a:bodyPr/>
          <a:lstStyle/>
          <a:p>
            <a:r>
              <a:rPr lang="en-US" sz="4000" dirty="0"/>
              <a:t>Healthcare Technology: </a:t>
            </a:r>
            <a:br>
              <a:rPr lang="en-US" sz="4000" dirty="0"/>
            </a:br>
            <a:r>
              <a:rPr lang="en-US" sz="4000" dirty="0"/>
              <a:t>4 ways to Ensure System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3231" y="3732373"/>
            <a:ext cx="3218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Doug Wilcox</a:t>
            </a:r>
          </a:p>
          <a:p>
            <a:r>
              <a:rPr lang="en-US" sz="1800" dirty="0">
                <a:solidFill>
                  <a:schemeClr val="bg1"/>
                </a:solidFill>
              </a:rPr>
              <a:t>Healthx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Director of Marketing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dwilcox@healthx.com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9" y="3723053"/>
            <a:ext cx="21991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Mike Rowe</a:t>
            </a:r>
          </a:p>
          <a:p>
            <a:r>
              <a:rPr lang="en-US" sz="1800" dirty="0">
                <a:solidFill>
                  <a:schemeClr val="bg1"/>
                </a:solidFill>
              </a:rPr>
              <a:t>Healthx</a:t>
            </a:r>
          </a:p>
          <a:p>
            <a:r>
              <a:rPr lang="en-US" sz="1800" dirty="0">
                <a:solidFill>
                  <a:schemeClr val="bg1"/>
                </a:solidFill>
              </a:rPr>
              <a:t>Chief Architect</a:t>
            </a:r>
          </a:p>
          <a:p>
            <a:r>
              <a:rPr lang="en-US" sz="1800" dirty="0">
                <a:solidFill>
                  <a:schemeClr val="bg1"/>
                </a:solidFill>
              </a:rPr>
              <a:t>mrowe@healthx.com</a:t>
            </a:r>
          </a:p>
        </p:txBody>
      </p:sp>
    </p:spTree>
    <p:extLst>
      <p:ext uri="{BB962C8B-B14F-4D97-AF65-F5344CB8AC3E}">
        <p14:creationId xmlns:p14="http://schemas.microsoft.com/office/powerpoint/2010/main" val="200467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354" y="1825625"/>
            <a:ext cx="5814646" cy="4351338"/>
          </a:xfrm>
        </p:spPr>
        <p:txBody>
          <a:bodyPr/>
          <a:lstStyle/>
          <a:p>
            <a:pPr lvl="0"/>
            <a:r>
              <a:rPr lang="en-US" sz="3600" dirty="0"/>
              <a:t>Software Development Lifecycle (SDLC)</a:t>
            </a:r>
          </a:p>
          <a:p>
            <a:pPr lvl="0"/>
            <a:r>
              <a:rPr lang="en-US" sz="3600" dirty="0"/>
              <a:t>Monitoring</a:t>
            </a:r>
          </a:p>
          <a:p>
            <a:pPr lvl="0"/>
            <a:r>
              <a:rPr lang="en-US" sz="3600" dirty="0"/>
              <a:t>Measurement</a:t>
            </a:r>
          </a:p>
          <a:p>
            <a:pPr lvl="0"/>
            <a:r>
              <a:rPr lang="en-US" sz="3600" dirty="0"/>
              <a:t>Performance Roadmap</a:t>
            </a:r>
          </a:p>
          <a:p>
            <a:endParaRPr lang="en-US" dirty="0"/>
          </a:p>
        </p:txBody>
      </p:sp>
      <p:pic>
        <p:nvPicPr>
          <p:cNvPr id="6" name="Picture 2" descr="Image result for performance ensuring meas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40" y="1574358"/>
            <a:ext cx="5166858" cy="37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5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oftware development life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29" y="2113910"/>
            <a:ext cx="7720996" cy="34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Software Development Process (SDLC)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Expectations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Performance testing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Risk Mitigation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2" y="1420785"/>
            <a:ext cx="2125420" cy="1948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234" y="1499645"/>
            <a:ext cx="1952625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765" y="1574358"/>
            <a:ext cx="3767729" cy="1689498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1067232" y="3692324"/>
            <a:ext cx="2034783" cy="6713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don’t know”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143500" y="3692324"/>
            <a:ext cx="2034783" cy="6713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Issue Known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207237" y="3692324"/>
            <a:ext cx="2034783" cy="6713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Resolution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3192652" y="3860157"/>
            <a:ext cx="1914046" cy="33566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7242381" y="3860157"/>
            <a:ext cx="1914046" cy="33566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67232" y="4844955"/>
            <a:ext cx="10174787" cy="928048"/>
            <a:chOff x="1067232" y="4844955"/>
            <a:chExt cx="10174787" cy="928048"/>
          </a:xfrm>
        </p:grpSpPr>
        <p:sp>
          <p:nvSpPr>
            <p:cNvPr id="13" name="Oval 12"/>
            <p:cNvSpPr/>
            <p:nvPr/>
          </p:nvSpPr>
          <p:spPr>
            <a:xfrm>
              <a:off x="1067232" y="4844955"/>
              <a:ext cx="2034783" cy="928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Alerting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54808" y="4844955"/>
              <a:ext cx="2034783" cy="928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Dashboards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9207236" y="4844955"/>
              <a:ext cx="2034783" cy="928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Analysis</a:t>
              </a:r>
            </a:p>
          </p:txBody>
        </p:sp>
        <p:sp>
          <p:nvSpPr>
            <p:cNvPr id="16" name="Cross 15"/>
            <p:cNvSpPr/>
            <p:nvPr/>
          </p:nvSpPr>
          <p:spPr>
            <a:xfrm>
              <a:off x="3837882" y="4995081"/>
              <a:ext cx="545910" cy="545910"/>
            </a:xfrm>
            <a:prstGeom prst="plu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ross 16"/>
            <p:cNvSpPr/>
            <p:nvPr/>
          </p:nvSpPr>
          <p:spPr>
            <a:xfrm>
              <a:off x="7925458" y="4995081"/>
              <a:ext cx="545910" cy="545910"/>
            </a:xfrm>
            <a:prstGeom prst="plu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89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Robust historical performance metrics</a:t>
            </a:r>
          </a:p>
          <a:p>
            <a:pPr lvl="0"/>
            <a:r>
              <a:rPr lang="en-US" sz="3600" dirty="0"/>
              <a:t>Capacity planning</a:t>
            </a:r>
          </a:p>
          <a:p>
            <a:pPr lvl="0"/>
            <a:r>
              <a:rPr lang="en-US" sz="3600" dirty="0"/>
              <a:t>Identify anomalies</a:t>
            </a:r>
          </a:p>
          <a:p>
            <a:pPr lvl="0"/>
            <a:r>
              <a:rPr lang="en-US" sz="3600" dirty="0"/>
              <a:t>Track performance over time</a:t>
            </a:r>
          </a:p>
          <a:p>
            <a:pPr lvl="0"/>
            <a:r>
              <a:rPr lang="en-US" sz="3600" dirty="0"/>
              <a:t>Correlate performance degradation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360" y="2374911"/>
            <a:ext cx="3009403" cy="23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9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Performance Roadmap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Scalability</a:t>
            </a:r>
          </a:p>
          <a:p>
            <a:endParaRPr lang="en-US" sz="3600" dirty="0"/>
          </a:p>
          <a:p>
            <a:r>
              <a:rPr lang="en-US" sz="3600" dirty="0"/>
              <a:t>Right size</a:t>
            </a:r>
          </a:p>
          <a:p>
            <a:pPr marL="800100" lvl="1" indent="-342900"/>
            <a:r>
              <a:rPr lang="en-US" sz="3200" dirty="0"/>
              <a:t>Does it fit strategic objectives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Evolution</a:t>
            </a:r>
          </a:p>
          <a:p>
            <a:pPr marL="800100" lvl="1" indent="-342900"/>
            <a:r>
              <a:rPr lang="en-US" sz="3200" dirty="0"/>
              <a:t>How can the platform evolve?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08" y="1895545"/>
            <a:ext cx="4215823" cy="38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Risk Mitigation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089" y="4278819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Software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9196" y="455581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+mn-lt"/>
              </a:rPr>
              <a:t>Monitoring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8303" y="453301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+mn-lt"/>
              </a:rPr>
              <a:t>Measurement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77409" y="4278818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+mn-lt"/>
              </a:rPr>
              <a:t>Performance Roadmap</a:t>
            </a:r>
          </a:p>
        </p:txBody>
      </p:sp>
      <p:pic>
        <p:nvPicPr>
          <p:cNvPr id="10" name="Picture 2" descr="http://phoenixrising.me/wp-content/uploads/route-296408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71" y="2134301"/>
            <a:ext cx="2342527" cy="17788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29101" y="2283792"/>
            <a:ext cx="2524125" cy="1543051"/>
            <a:chOff x="6169228" y="1593688"/>
            <a:chExt cx="2524125" cy="1543051"/>
          </a:xfrm>
          <a:effectLst/>
        </p:grpSpPr>
        <p:pic>
          <p:nvPicPr>
            <p:cNvPr id="12" name="Picture 6" descr="https://lh3.ggpht.com/jIcGqn4JW2B-M7J_H3S0pM6rt29o14mTpt7dH9aapGCXRzUcoqNabCvWLMv9hRw-qiLdb1MrjA=w2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228" y="1593688"/>
              <a:ext cx="2524125" cy="15430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7893934" y="1932972"/>
              <a:ext cx="567160" cy="5787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healthx-logo-white.ai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A528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2773">
              <a:off x="7939268" y="2124057"/>
              <a:ext cx="576695" cy="137160"/>
            </a:xfrm>
            <a:prstGeom prst="rect">
              <a:avLst/>
            </a:prstGeom>
          </p:spPr>
        </p:pic>
        <p:pic>
          <p:nvPicPr>
            <p:cNvPr id="15" name="Picture 14" descr="healthx-logo-white.ai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A528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340" y="1722772"/>
              <a:ext cx="576695" cy="13716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54" y="2349462"/>
            <a:ext cx="2437104" cy="1359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686" y="2010259"/>
            <a:ext cx="2656887" cy="19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754" y="1825625"/>
            <a:ext cx="110724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If you would like more information, contact us at </a:t>
            </a:r>
            <a:br>
              <a:rPr lang="en-US" sz="4000" dirty="0"/>
            </a:br>
            <a:r>
              <a:rPr lang="en-US" sz="4000" dirty="0"/>
              <a:t>info@healthx.com.</a:t>
            </a:r>
          </a:p>
          <a:p>
            <a:pPr marL="0" indent="0" algn="ctr">
              <a:buNone/>
            </a:pPr>
            <a:r>
              <a:rPr lang="en-US" sz="4000" dirty="0"/>
              <a:t>See our blog @ </a:t>
            </a:r>
            <a:r>
              <a:rPr lang="en-US" sz="4000" dirty="0">
                <a:hlinkClick r:id="rId2"/>
              </a:rPr>
              <a:t>www.healthx.com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2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699" y="1383620"/>
            <a:ext cx="8113371" cy="1486902"/>
          </a:xfrm>
        </p:spPr>
        <p:txBody>
          <a:bodyPr/>
          <a:lstStyle/>
          <a:p>
            <a:r>
              <a:rPr lang="en-US" sz="4000" dirty="0"/>
              <a:t>Healthcare Technology: </a:t>
            </a:r>
            <a:br>
              <a:rPr lang="en-US" sz="4000" dirty="0"/>
            </a:br>
            <a:r>
              <a:rPr lang="en-US" sz="4000" dirty="0"/>
              <a:t>4 ways to Ensure System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3231" y="3732373"/>
            <a:ext cx="3218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Doug Wilcox</a:t>
            </a:r>
          </a:p>
          <a:p>
            <a:r>
              <a:rPr lang="en-US" sz="1800" dirty="0">
                <a:solidFill>
                  <a:schemeClr val="bg1"/>
                </a:solidFill>
              </a:rPr>
              <a:t>Healthx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Director of Marketing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dwilcox@healthx.com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9" y="3723053"/>
            <a:ext cx="21991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Mike Rowe</a:t>
            </a:r>
          </a:p>
          <a:p>
            <a:r>
              <a:rPr lang="en-US" sz="1800" dirty="0">
                <a:solidFill>
                  <a:schemeClr val="bg1"/>
                </a:solidFill>
              </a:rPr>
              <a:t>Healthx</a:t>
            </a:r>
          </a:p>
          <a:p>
            <a:r>
              <a:rPr lang="en-US" sz="1800" dirty="0">
                <a:solidFill>
                  <a:schemeClr val="bg1"/>
                </a:solidFill>
              </a:rPr>
              <a:t>Chief Architect</a:t>
            </a:r>
          </a:p>
          <a:p>
            <a:r>
              <a:rPr lang="en-US" sz="1800" dirty="0">
                <a:solidFill>
                  <a:schemeClr val="bg1"/>
                </a:solidFill>
              </a:rPr>
              <a:t>mrowe@healthx.com</a:t>
            </a:r>
          </a:p>
        </p:txBody>
      </p:sp>
    </p:spTree>
    <p:extLst>
      <p:ext uri="{BB962C8B-B14F-4D97-AF65-F5344CB8AC3E}">
        <p14:creationId xmlns:p14="http://schemas.microsoft.com/office/powerpoint/2010/main" val="35745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B7B2"/>
      </a:accent1>
      <a:accent2>
        <a:srgbClr val="A3D783"/>
      </a:accent2>
      <a:accent3>
        <a:srgbClr val="0069A6"/>
      </a:accent3>
      <a:accent4>
        <a:srgbClr val="8A8A8D"/>
      </a:accent4>
      <a:accent5>
        <a:srgbClr val="4EC1E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136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LucidaGrande</vt:lpstr>
      <vt:lpstr>Office Theme</vt:lpstr>
      <vt:lpstr>Healthcare Technology:  4 ways to Ensure System Performance</vt:lpstr>
      <vt:lpstr>Ensuring Performance</vt:lpstr>
      <vt:lpstr>Software Development Process (SDLC)</vt:lpstr>
      <vt:lpstr>Monitoring</vt:lpstr>
      <vt:lpstr> Measurements</vt:lpstr>
      <vt:lpstr>Performance Roadmap</vt:lpstr>
      <vt:lpstr>Risk Mitigation</vt:lpstr>
      <vt:lpstr>PowerPoint Presentation</vt:lpstr>
      <vt:lpstr>Healthcare Technology:  4 ways to Ensure System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William3 McLendon</dc:creator>
  <cp:lastModifiedBy>Bill McLendon</cp:lastModifiedBy>
  <cp:revision>30</cp:revision>
  <dcterms:created xsi:type="dcterms:W3CDTF">2017-03-17T16:21:04Z</dcterms:created>
  <dcterms:modified xsi:type="dcterms:W3CDTF">2017-04-27T20:16:11Z</dcterms:modified>
</cp:coreProperties>
</file>