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D"/>
    <a:srgbClr val="006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82"/>
  </p:normalViewPr>
  <p:slideViewPr>
    <p:cSldViewPr snapToGrid="0" snapToObjects="1" showGuides="1">
      <p:cViewPr varScale="1">
        <p:scale>
          <a:sx n="95" d="100"/>
          <a:sy n="95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Sheet1!$A$2:$A$13</c:f>
              <c:numCache>
                <c:formatCode>0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</c:v>
                </c:pt>
                <c:pt idx="1">
                  <c:v>2000</c:v>
                </c:pt>
                <c:pt idx="2">
                  <c:v>5000</c:v>
                </c:pt>
                <c:pt idx="3" formatCode="#,##0">
                  <c:v>11000</c:v>
                </c:pt>
                <c:pt idx="4" formatCode="#,##0">
                  <c:v>18000</c:v>
                </c:pt>
                <c:pt idx="5" formatCode="#,##0">
                  <c:v>22000</c:v>
                </c:pt>
                <c:pt idx="6" formatCode="#,##0">
                  <c:v>33000</c:v>
                </c:pt>
                <c:pt idx="7" formatCode="#,##0">
                  <c:v>61000</c:v>
                </c:pt>
                <c:pt idx="8" formatCode="#,##0">
                  <c:v>156000</c:v>
                </c:pt>
                <c:pt idx="9" formatCode="#,##0">
                  <c:v>298000</c:v>
                </c:pt>
                <c:pt idx="10" formatCode="#,##0">
                  <c:v>550000</c:v>
                </c:pt>
                <c:pt idx="11" formatCode="#,##0">
                  <c:v>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1-4223-A677-A8B8453BD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-904725504"/>
        <c:axId val="-904293440"/>
      </c:barChart>
      <c:catAx>
        <c:axId val="-90472550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904293440"/>
        <c:crosses val="autoZero"/>
        <c:auto val="1"/>
        <c:lblAlgn val="ctr"/>
        <c:lblOffset val="100"/>
        <c:noMultiLvlLbl val="0"/>
      </c:catAx>
      <c:valAx>
        <c:axId val="-904293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90472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0.79972</cdr:x>
      <cdr:y>0.39334</cdr:y>
    </cdr:from>
    <cdr:to>
      <cdr:x>0.91025</cdr:x>
      <cdr:y>0.47207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0612" y="1471975"/>
          <a:ext cx="663497" cy="294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800" b="1" dirty="0">
              <a:solidFill>
                <a:srgbClr val="5C068C"/>
              </a:solidFill>
            </a:rPr>
            <a:t>575,000</a:t>
          </a:r>
        </a:p>
      </cdr:txBody>
    </cdr:sp>
  </cdr:relSizeAnchor>
  <cdr:relSizeAnchor xmlns:cdr="http://schemas.openxmlformats.org/drawingml/2006/chartDrawing">
    <cdr:from>
      <cdr:x>0.72214</cdr:x>
      <cdr:y>0.6252</cdr:y>
    </cdr:from>
    <cdr:to>
      <cdr:x>0.83267</cdr:x>
      <cdr:y>0.70393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334893" y="2339655"/>
          <a:ext cx="663497" cy="294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dirty="0">
              <a:solidFill>
                <a:srgbClr val="5C068C"/>
              </a:solidFill>
            </a:rPr>
            <a:t>298,000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A736D-3586-4B16-AE6A-7EC9C3316267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353C-2D02-4CD4-8EC1-2260F05F6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kershospitalreview.com/patient-flow/study-71-of-ed-visits-unnecessary-avoidable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kershospitalreview.com/patient-flow/study-71-of-ed-visits-unnecessary-avoidable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0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These and many more communication tools are available at our clients finger tips to help drive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122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3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3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71% data Source</a:t>
            </a:r>
            <a:r>
              <a:rPr lang="en-US" baseline="0" dirty="0"/>
              <a:t> is Truveen Analytics Survey published in Becker's-link below.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derivative of CDC and AHRQ data as shown on slide.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http://www.beckershospitalreview.com/patient-flow/study-71-of-ed-visits-unnecessary-avoidable.html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3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71% data Source</a:t>
            </a:r>
            <a:r>
              <a:rPr lang="en-US" baseline="0" dirty="0"/>
              <a:t> is Truveen Analytics Survey published in Becker's-link below.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derivative of CDC and AHRQ data as shown on slide.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http://www.beckershospitalreview.com/patient-flow/study-71-of-ed-visits-unnecessary-avoidable.html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27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Forbes The Future of Health</a:t>
            </a:r>
            <a:r>
              <a:rPr lang="en-US" baseline="0" dirty="0"/>
              <a:t> Ecosystem 2/3/206 </a:t>
            </a:r>
            <a:r>
              <a:rPr lang="en-US" dirty="0"/>
              <a:t>data source.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http://www.forbes.com/sites/davechase/2016/02/03/report-the-future-health-ecosystem-today-provides-look-into-healthcares-future/#4a094c671b65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7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2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2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6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3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31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10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83620"/>
            <a:ext cx="711381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28" y="3781652"/>
            <a:ext cx="60198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28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ection Slide">
    <p:bg>
      <p:bgPr>
        <a:solidFill>
          <a:srgbClr val="0A5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65" y="1828801"/>
            <a:ext cx="12375055" cy="1077218"/>
          </a:xfrm>
          <a:noFill/>
          <a:ln>
            <a:solidFill>
              <a:schemeClr val="bg1"/>
            </a:solidFill>
          </a:ln>
        </p:spPr>
        <p:txBody>
          <a:bodyPr lIns="548640" tIns="182880" rIns="548640" bIns="274320">
            <a:spAutoFit/>
          </a:bodyPr>
          <a:lstStyle>
            <a:lvl1pPr algn="l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6199632"/>
            <a:ext cx="12192127" cy="661720"/>
          </a:xfrm>
          <a:solidFill>
            <a:schemeClr val="bg1"/>
          </a:solidFill>
        </p:spPr>
        <p:txBody>
          <a:bodyPr lIns="457200" tIns="91440" rIns="1828800" bIns="137160" anchor="b" anchorCtr="0">
            <a:spAutoFit/>
          </a:bodyPr>
          <a:lstStyle>
            <a:lvl1pPr marL="0" indent="0" algn="l">
              <a:buNone/>
              <a:defRPr sz="2800">
                <a:solidFill>
                  <a:srgbClr val="6F6F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1" name="Picture 10" descr="healthx-logo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9" y="685800"/>
            <a:ext cx="2328646" cy="5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307668"/>
            <a:ext cx="12192000" cy="550333"/>
          </a:xfrm>
          <a:prstGeom prst="rect">
            <a:avLst/>
          </a:prstGeom>
          <a:solidFill>
            <a:srgbClr val="0A52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127" cy="984885"/>
          </a:xfrm>
        </p:spPr>
        <p:txBody>
          <a:bodyPr tIns="137160" bIns="2286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18" y="1143000"/>
            <a:ext cx="11204318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healthx-logo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0" y="6447090"/>
            <a:ext cx="1327641" cy="3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127" cy="984885"/>
          </a:xfrm>
        </p:spPr>
        <p:txBody>
          <a:bodyPr tIns="137160" bIns="22860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1430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F6F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790168"/>
            <a:ext cx="5386917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1430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790168"/>
            <a:ext cx="5389033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07668"/>
            <a:ext cx="12192000" cy="550333"/>
          </a:xfrm>
          <a:prstGeom prst="rect">
            <a:avLst/>
          </a:prstGeom>
          <a:solidFill>
            <a:srgbClr val="0A52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healthx-logo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0" y="6447090"/>
            <a:ext cx="1327641" cy="31568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296576" y="6426200"/>
            <a:ext cx="57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673CB-BDCA-3649-9D74-86CB32C70718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127" cy="984885"/>
          </a:xfrm>
        </p:spPr>
        <p:txBody>
          <a:bodyPr tIns="137160" bIns="2286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307668"/>
            <a:ext cx="12192000" cy="550333"/>
          </a:xfrm>
          <a:prstGeom prst="rect">
            <a:avLst/>
          </a:prstGeom>
          <a:solidFill>
            <a:srgbClr val="0A52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healthx-logo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0" y="6447090"/>
            <a:ext cx="1327641" cy="3156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296576" y="6426200"/>
            <a:ext cx="57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673CB-BDCA-3649-9D74-86CB32C70718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lumns,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57992"/>
            <a:ext cx="4011084" cy="6771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6307668"/>
            <a:ext cx="12192000" cy="550333"/>
          </a:xfrm>
          <a:prstGeom prst="rect">
            <a:avLst/>
          </a:prstGeom>
          <a:solidFill>
            <a:srgbClr val="0A52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healthx-logo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0" y="6447090"/>
            <a:ext cx="1327641" cy="31568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296576" y="6426200"/>
            <a:ext cx="57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673CB-BDCA-3649-9D74-86CB32C70718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125253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443541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6307668"/>
            <a:ext cx="12192000" cy="550333"/>
          </a:xfrm>
          <a:prstGeom prst="rect">
            <a:avLst/>
          </a:prstGeom>
          <a:solidFill>
            <a:srgbClr val="0A52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healthx-logo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0" y="6447090"/>
            <a:ext cx="1327641" cy="31568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296576" y="6426200"/>
            <a:ext cx="57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673CB-BDCA-3649-9D74-86CB32C70718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127" cy="984885"/>
          </a:xfrm>
        </p:spPr>
        <p:txBody>
          <a:bodyPr tIns="137160" bIns="22860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2" y="2478165"/>
            <a:ext cx="11360800" cy="125140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2"/>
            </a:lvl1pPr>
            <a:lvl2pPr lvl="1" algn="ctr">
              <a:spcBef>
                <a:spcPts val="0"/>
              </a:spcBef>
              <a:buSzPct val="100000"/>
              <a:defRPr sz="6932"/>
            </a:lvl2pPr>
            <a:lvl3pPr lvl="2" algn="ctr">
              <a:spcBef>
                <a:spcPts val="0"/>
              </a:spcBef>
              <a:buSzPct val="100000"/>
              <a:defRPr sz="6932"/>
            </a:lvl3pPr>
            <a:lvl4pPr lvl="3" algn="ctr">
              <a:spcBef>
                <a:spcPts val="0"/>
              </a:spcBef>
              <a:buSzPct val="100000"/>
              <a:defRPr sz="6932"/>
            </a:lvl4pPr>
            <a:lvl5pPr lvl="4" algn="ctr">
              <a:spcBef>
                <a:spcPts val="0"/>
              </a:spcBef>
              <a:buSzPct val="100000"/>
              <a:defRPr sz="6932"/>
            </a:lvl5pPr>
            <a:lvl6pPr lvl="5" algn="ctr">
              <a:spcBef>
                <a:spcPts val="0"/>
              </a:spcBef>
              <a:buSzPct val="100000"/>
              <a:defRPr sz="6932"/>
            </a:lvl6pPr>
            <a:lvl7pPr lvl="6" algn="ctr">
              <a:spcBef>
                <a:spcPts val="0"/>
              </a:spcBef>
              <a:buSzPct val="100000"/>
              <a:defRPr sz="6932"/>
            </a:lvl7pPr>
            <a:lvl8pPr lvl="7" algn="ctr">
              <a:spcBef>
                <a:spcPts val="0"/>
              </a:spcBef>
              <a:buSzPct val="100000"/>
              <a:defRPr sz="6932"/>
            </a:lvl8pPr>
            <a:lvl9pPr lvl="8" algn="ctr">
              <a:spcBef>
                <a:spcPts val="0"/>
              </a:spcBef>
              <a:buSzPct val="100000"/>
              <a:defRPr sz="6932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1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2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79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1" y="593368"/>
            <a:ext cx="11360800" cy="80018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1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75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39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2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2"/>
            <a:ext cx="12192001" cy="6857999"/>
          </a:xfrm>
          <a:solidFill>
            <a:schemeClr val="accent6"/>
          </a:solidFill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184407" y="3804366"/>
            <a:ext cx="7810500" cy="601841"/>
          </a:xfrm>
        </p:spPr>
        <p:txBody>
          <a:bodyPr anchor="ctr">
            <a:noAutofit/>
          </a:bodyPr>
          <a:lstStyle>
            <a:lvl1pPr marL="0" indent="0" algn="ctr">
              <a:buNone/>
              <a:defRPr sz="1866" b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184407" y="2262022"/>
            <a:ext cx="7810500" cy="1542344"/>
          </a:xfrm>
        </p:spPr>
        <p:txBody>
          <a:bodyPr anchor="ctr">
            <a:noAutofit/>
          </a:bodyPr>
          <a:lstStyle>
            <a:lvl1pPr marL="0" indent="0" algn="ctr">
              <a:buNone/>
              <a:defRPr sz="7998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2953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434" y="466552"/>
            <a:ext cx="9753600" cy="984885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23433" y="2087739"/>
            <a:ext cx="3048000" cy="5319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6234" y="2087739"/>
            <a:ext cx="3048000" cy="5319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9034" y="2087739"/>
            <a:ext cx="3048000" cy="5319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</p:spTree>
    <p:extLst>
      <p:ext uri="{BB962C8B-B14F-4D97-AF65-F5344CB8AC3E}">
        <p14:creationId xmlns:p14="http://schemas.microsoft.com/office/powerpoint/2010/main" val="2966430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434" y="466552"/>
            <a:ext cx="9753600" cy="984885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23432" y="2030591"/>
            <a:ext cx="4632961" cy="20214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44073" y="2029182"/>
            <a:ext cx="4632961" cy="20214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</p:spTree>
    <p:extLst>
      <p:ext uri="{BB962C8B-B14F-4D97-AF65-F5344CB8AC3E}">
        <p14:creationId xmlns:p14="http://schemas.microsoft.com/office/powerpoint/2010/main" val="520347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434" y="466552"/>
            <a:ext cx="9753600" cy="984885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23434" y="2030591"/>
            <a:ext cx="9760656" cy="20214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</p:spTree>
    <p:extLst>
      <p:ext uri="{BB962C8B-B14F-4D97-AF65-F5344CB8AC3E}">
        <p14:creationId xmlns:p14="http://schemas.microsoft.com/office/powerpoint/2010/main" val="3146223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2Column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434" y="466552"/>
            <a:ext cx="9749368" cy="984885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96447" y="2030591"/>
            <a:ext cx="3163007" cy="20214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65486" y="2029182"/>
            <a:ext cx="3163007" cy="20214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</p:spTree>
    <p:extLst>
      <p:ext uri="{BB962C8B-B14F-4D97-AF65-F5344CB8AC3E}">
        <p14:creationId xmlns:p14="http://schemas.microsoft.com/office/powerpoint/2010/main" val="440485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1324" y="1591731"/>
            <a:ext cx="4874684" cy="984885"/>
          </a:xfrm>
        </p:spPr>
        <p:txBody>
          <a:bodyPr anchor="t"/>
          <a:lstStyle>
            <a:lvl1pPr algn="l">
              <a:spcBef>
                <a:spcPts val="0"/>
              </a:spcBef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6703488" y="908051"/>
            <a:ext cx="4267201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21324" y="2787655"/>
            <a:ext cx="4874684" cy="96096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</p:spTree>
    <p:extLst>
      <p:ext uri="{BB962C8B-B14F-4D97-AF65-F5344CB8AC3E}">
        <p14:creationId xmlns:p14="http://schemas.microsoft.com/office/powerpoint/2010/main" val="374079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434" y="466552"/>
            <a:ext cx="9753600" cy="984885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23433" y="5010859"/>
            <a:ext cx="3048000" cy="5319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6234" y="5010859"/>
            <a:ext cx="3048000" cy="5319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9034" y="5010859"/>
            <a:ext cx="3048000" cy="5319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3433" y="2087741"/>
            <a:ext cx="3048000" cy="2439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6234" y="2087741"/>
            <a:ext cx="3048000" cy="2439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29034" y="2087741"/>
            <a:ext cx="3048000" cy="24391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13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89117" y="1277222"/>
            <a:ext cx="11413788" cy="343610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933" b="0">
                <a:solidFill>
                  <a:srgbClr val="00B5E2"/>
                </a:solidFill>
                <a:latin typeface="Source Sans Pro"/>
                <a:cs typeface="Source Sans Pro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3603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Image_Tex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434" y="466552"/>
            <a:ext cx="9753600" cy="984885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6234" y="2087739"/>
            <a:ext cx="3048000" cy="5319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9034" y="2087739"/>
            <a:ext cx="3048000" cy="5319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Body content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3433" y="2087749"/>
            <a:ext cx="3048000" cy="24391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1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6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938" y="31015"/>
            <a:ext cx="96891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8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78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7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667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97021"/>
            <a:ext cx="6172200" cy="44989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6996"/>
            <a:ext cx="3932237" cy="34290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91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667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9702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699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37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8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938" y="31015"/>
            <a:ext cx="968912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1825625"/>
            <a:ext cx="1107244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06400" indent="-406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LucidaGrande" charset="0"/>
        <a:buChar char="▶︎"/>
        <a:tabLst/>
        <a:defRPr sz="2800" kern="1200">
          <a:solidFill>
            <a:srgbClr val="8A8A8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Helvetica" charset="0"/>
        <a:buChar char="●"/>
        <a:defRPr sz="2400" kern="1200">
          <a:solidFill>
            <a:srgbClr val="8A8A8D"/>
          </a:solidFill>
          <a:latin typeface="+mn-lt"/>
          <a:ea typeface="+mn-ea"/>
          <a:cs typeface="+mn-cs"/>
        </a:defRPr>
      </a:lvl2pPr>
      <a:lvl3pPr marL="127000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Grande" charset="0"/>
        <a:buChar char="▶︎"/>
        <a:tabLst/>
        <a:defRPr sz="2000" kern="1200">
          <a:solidFill>
            <a:srgbClr val="8A8A8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8A8A8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8A8A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127" cy="984885"/>
          </a:xfrm>
          <a:prstGeom prst="rect">
            <a:avLst/>
          </a:prstGeom>
          <a:solidFill>
            <a:srgbClr val="F2F2F2"/>
          </a:solidFill>
        </p:spPr>
        <p:txBody>
          <a:bodyPr vert="horz" lIns="457200" tIns="137160" rIns="457200" bIns="22860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BAF2F-F7C6-6B43-B269-FD0317C8F559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B01F-017C-9142-A04B-BB53D097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A52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F6F6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F6F6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F6F6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F6F6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F6F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x.com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4400" dirty="0">
                <a:solidFill>
                  <a:schemeClr val="bg1"/>
                </a:solidFill>
              </a:rPr>
              <a:t>Electronic Healthcare Delivery: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Telemedicine’s Time Has Come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j-lt"/>
              </a:rPr>
              <a:t>Presented by: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Todd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Heiserman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Teledoc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Area VP, TPA Sales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+mj-lt"/>
              </a:rPr>
              <a:t>Doug Wilcox –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Healthx </a:t>
            </a:r>
            <a:r>
              <a:rPr lang="en-US" dirty="0">
                <a:latin typeface="+mj-lt"/>
              </a:rPr>
              <a:t>Director </a:t>
            </a:r>
            <a:r>
              <a:rPr lang="en-US">
                <a:latin typeface="+mj-lt"/>
              </a:rPr>
              <a:t>of Marketing</a:t>
            </a:r>
            <a:r>
              <a:rPr lang="en-US">
                <a:solidFill>
                  <a:schemeClr val="bg1"/>
                </a:solidFill>
                <a:latin typeface="+mj-lt"/>
              </a:rPr>
              <a:t>                 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78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-12323"/>
            <a:ext cx="12188825" cy="984885"/>
          </a:xfrm>
        </p:spPr>
        <p:txBody>
          <a:bodyPr/>
          <a:lstStyle/>
          <a:p>
            <a:r>
              <a:rPr lang="en-US" dirty="0"/>
              <a:t>Telehealth provider landscape</a:t>
            </a:r>
          </a:p>
        </p:txBody>
      </p:sp>
      <p:cxnSp>
        <p:nvCxnSpPr>
          <p:cNvPr id="5" name="Straight Connector 4"/>
          <p:cNvCxnSpPr/>
          <p:nvPr/>
        </p:nvCxnSpPr>
        <p:spPr bwMode="gray">
          <a:xfrm flipV="1">
            <a:off x="1224701" y="3254708"/>
            <a:ext cx="9746828" cy="4232"/>
          </a:xfrm>
          <a:prstGeom prst="line">
            <a:avLst/>
          </a:prstGeom>
          <a:ln w="19050" cap="flat" cmpd="sng" algn="ctr">
            <a:solidFill>
              <a:srgbClr val="BCBCBC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gray">
          <a:xfrm flipV="1">
            <a:off x="1224701" y="4159696"/>
            <a:ext cx="9746828" cy="4232"/>
          </a:xfrm>
          <a:prstGeom prst="line">
            <a:avLst/>
          </a:prstGeom>
          <a:ln w="19050" cap="flat" cmpd="sng" algn="ctr">
            <a:solidFill>
              <a:srgbClr val="BCBCBC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gray">
          <a:xfrm flipV="1">
            <a:off x="1224701" y="5064683"/>
            <a:ext cx="9746828" cy="2117"/>
          </a:xfrm>
          <a:prstGeom prst="line">
            <a:avLst/>
          </a:prstGeom>
          <a:ln w="19050" cap="flat" cmpd="sng" algn="ctr">
            <a:solidFill>
              <a:srgbClr val="BCBCBC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gray">
          <a:xfrm flipV="1">
            <a:off x="1224701" y="5967554"/>
            <a:ext cx="9746828" cy="4232"/>
          </a:xfrm>
          <a:prstGeom prst="line">
            <a:avLst/>
          </a:prstGeom>
          <a:ln w="19050" cap="flat" cmpd="sng" algn="ctr">
            <a:solidFill>
              <a:srgbClr val="BCBCBC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 bwMode="gray">
          <a:xfrm>
            <a:off x="5317272" y="1968723"/>
            <a:ext cx="1704179" cy="350737"/>
          </a:xfrm>
          <a:prstGeom prst="rect">
            <a:avLst/>
          </a:prstGeom>
        </p:spPr>
        <p:txBody>
          <a:bodyPr wrap="square" lIns="60944" rIns="60944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Courier New" panose="02070309020205020404" pitchFamily="49" charset="0"/>
              <a:buNone/>
              <a:defRPr sz="1800" b="0" kern="1200" spc="0">
                <a:solidFill>
                  <a:srgbClr val="00B5E2"/>
                </a:solidFill>
                <a:latin typeface="Source Sans Pro"/>
                <a:ea typeface="+mn-ea"/>
                <a:cs typeface="Source Sans Pro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6889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1461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lang="en-US" sz="1866" b="1" dirty="0">
                <a:solidFill>
                  <a:srgbClr val="7F7F7F"/>
                </a:solidFill>
                <a:latin typeface="Calibri"/>
              </a:rPr>
              <a:t>Mode of visit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gray">
          <a:xfrm>
            <a:off x="7134305" y="1968723"/>
            <a:ext cx="1749323" cy="350737"/>
          </a:xfrm>
          <a:prstGeom prst="rect">
            <a:avLst/>
          </a:prstGeom>
        </p:spPr>
        <p:txBody>
          <a:bodyPr wrap="square" lIns="60944" rIns="60944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Courier New" panose="02070309020205020404" pitchFamily="49" charset="0"/>
              <a:buNone/>
              <a:defRPr sz="1800" b="0" kern="1200" spc="0">
                <a:solidFill>
                  <a:srgbClr val="00B5E2"/>
                </a:solidFill>
                <a:latin typeface="Source Sans Pro"/>
                <a:ea typeface="+mn-ea"/>
                <a:cs typeface="Source Sans Pro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6889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1461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lang="en-US" sz="1866" b="1" dirty="0">
                <a:solidFill>
                  <a:srgbClr val="7F7F7F"/>
                </a:solidFill>
                <a:latin typeface="Calibri"/>
              </a:rPr>
              <a:t>Monetization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gray">
          <a:xfrm>
            <a:off x="3950963" y="1968724"/>
            <a:ext cx="1314108" cy="350737"/>
          </a:xfrm>
          <a:prstGeom prst="rect">
            <a:avLst/>
          </a:prstGeom>
        </p:spPr>
        <p:txBody>
          <a:bodyPr lIns="60944" rIns="60944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Courier New" panose="02070309020205020404" pitchFamily="49" charset="0"/>
              <a:buNone/>
              <a:defRPr sz="1800" b="0" kern="1200" spc="0">
                <a:solidFill>
                  <a:srgbClr val="00B5E2"/>
                </a:solidFill>
                <a:latin typeface="Source Sans Pro"/>
                <a:ea typeface="+mn-ea"/>
                <a:cs typeface="Source Sans Pro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6889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1461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lang="en-US" sz="1866" b="1" dirty="0">
                <a:solidFill>
                  <a:srgbClr val="7F7F7F"/>
                </a:solidFill>
                <a:latin typeface="Calibri"/>
              </a:rPr>
              <a:t>Share</a:t>
            </a:r>
            <a:endParaRPr lang="en-US" sz="1866" b="1" baseline="300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gray">
          <a:xfrm>
            <a:off x="2488376" y="1968724"/>
            <a:ext cx="1299295" cy="350737"/>
          </a:xfrm>
          <a:prstGeom prst="rect">
            <a:avLst/>
          </a:prstGeom>
        </p:spPr>
        <p:txBody>
          <a:bodyPr lIns="60944" rIns="60944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Courier New" panose="02070309020205020404" pitchFamily="49" charset="0"/>
              <a:buChar char="o"/>
              <a:defRPr sz="2200" kern="1200" spc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6889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1461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FFFF"/>
              </a:buClr>
              <a:buNone/>
              <a:defRPr/>
            </a:pPr>
            <a:r>
              <a:rPr lang="en-US" sz="1866" b="1" dirty="0">
                <a:solidFill>
                  <a:srgbClr val="7F7F7F"/>
                </a:solidFill>
                <a:latin typeface="Calibri"/>
              </a:rPr>
              <a:t># of visits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gray">
          <a:xfrm>
            <a:off x="5324326" y="2346187"/>
            <a:ext cx="1690070" cy="924743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Choice of </a:t>
            </a:r>
            <a:br>
              <a:rPr lang="en-US" altLang="en-US" sz="1866" dirty="0">
                <a:solidFill>
                  <a:srgbClr val="0A5287"/>
                </a:solidFill>
                <a:latin typeface="Calibri"/>
              </a:rPr>
            </a:b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video or phone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gray">
          <a:xfrm>
            <a:off x="7360730" y="2346187"/>
            <a:ext cx="1296473" cy="9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" rIns="24378" anchor="ctr"/>
          <a:lstStyle>
            <a:lvl1pPr>
              <a:buClr>
                <a:schemeClr val="tx2"/>
              </a:buClr>
              <a:buSzPct val="120000"/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defTabSz="457200">
              <a:lnSpc>
                <a:spcPct val="90000"/>
              </a:lnSpc>
              <a:buClrTx/>
              <a:buSzTx/>
              <a:buNone/>
            </a:pP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Access fee (“PEPM”)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gray">
          <a:xfrm>
            <a:off x="4003867" y="2346187"/>
            <a:ext cx="1208301" cy="924743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~70%</a:t>
            </a:r>
            <a:endParaRPr lang="en-US" altLang="en-US" sz="1866" baseline="30000" dirty="0">
              <a:solidFill>
                <a:srgbClr val="1CB1D1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gray">
          <a:xfrm>
            <a:off x="2488376" y="2346187"/>
            <a:ext cx="1299295" cy="924743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575k+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gray">
          <a:xfrm>
            <a:off x="5324326" y="3246942"/>
            <a:ext cx="1690070" cy="922626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0A5287"/>
                </a:solidFill>
              </a:rPr>
              <a:t>Choice of </a:t>
            </a:r>
            <a:br>
              <a:rPr lang="en-US" altLang="en-US" sz="1866" dirty="0">
                <a:solidFill>
                  <a:srgbClr val="0A5287"/>
                </a:solidFill>
              </a:rPr>
            </a:br>
            <a:r>
              <a:rPr lang="en-US" altLang="en-US" sz="1866" dirty="0">
                <a:solidFill>
                  <a:srgbClr val="0A5287"/>
                </a:solidFill>
              </a:rPr>
              <a:t>video or phone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gray">
          <a:xfrm>
            <a:off x="7296901" y="3246942"/>
            <a:ext cx="1424145" cy="9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" rIns="24378" anchor="ctr"/>
          <a:lstStyle>
            <a:lvl1pPr>
              <a:buClr>
                <a:schemeClr val="tx2"/>
              </a:buClr>
              <a:buSzPct val="120000"/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defTabSz="457200">
              <a:lnSpc>
                <a:spcPct val="90000"/>
              </a:lnSpc>
              <a:buClrTx/>
              <a:buSzTx/>
              <a:buNone/>
            </a:pP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Access fee (“PEPM”) or license fee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gray">
          <a:xfrm>
            <a:off x="4003867" y="3246942"/>
            <a:ext cx="1208301" cy="922626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~15%</a:t>
            </a:r>
            <a:endParaRPr lang="en-US" altLang="en-US" sz="1866" baseline="30000" dirty="0">
              <a:solidFill>
                <a:srgbClr val="1CB1D1"/>
              </a:solidFill>
              <a:latin typeface="Calibri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gray">
          <a:xfrm>
            <a:off x="2369511" y="3246942"/>
            <a:ext cx="1537010" cy="9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" rIns="24378" anchor="ctr"/>
          <a:lstStyle>
            <a:lvl1pPr>
              <a:buClr>
                <a:schemeClr val="tx2"/>
              </a:buClr>
              <a:buSzPct val="120000"/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defTabSz="457200">
              <a:buClrTx/>
              <a:buSzTx/>
              <a:buNone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125k – 150k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gray">
          <a:xfrm>
            <a:off x="5324326" y="4160395"/>
            <a:ext cx="1690070" cy="922626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defPPr>
              <a:defRPr lang="en-U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accent4"/>
                </a:solidFill>
                <a:latin typeface="Source Sans Pro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1866" b="0" dirty="0">
                <a:solidFill>
                  <a:srgbClr val="0A5287"/>
                </a:solidFill>
                <a:latin typeface="Calibri"/>
              </a:rPr>
              <a:t>Video only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gray">
          <a:xfrm>
            <a:off x="7361435" y="4160395"/>
            <a:ext cx="1295063" cy="922626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License or other fee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gray">
          <a:xfrm>
            <a:off x="4003867" y="4145582"/>
            <a:ext cx="1208301" cy="922626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~10%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gray">
          <a:xfrm>
            <a:off x="2488376" y="4160395"/>
            <a:ext cx="1299295" cy="9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" rIns="24378" anchor="ctr"/>
          <a:lstStyle>
            <a:lvl1pPr>
              <a:buClr>
                <a:schemeClr val="tx2"/>
              </a:buClr>
              <a:buSzPct val="120000"/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defTabSz="457200">
              <a:buClrTx/>
              <a:buSzTx/>
              <a:buNone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60k – 80k</a:t>
            </a:r>
          </a:p>
        </p:txBody>
      </p:sp>
      <p:pic>
        <p:nvPicPr>
          <p:cNvPr id="14" name="Picture 2" descr="http://static1.squarespace.com/static/5384d598e4b06dea67362042/53876519e4b08c312fbc51ba/558db7c0e4b0a4cbc833a797/1435351643540/?format=1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65563" y="2534850"/>
            <a:ext cx="685591" cy="54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photos.prnewswire.com/prnfull/20141110/157745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29994" y="3559670"/>
            <a:ext cx="956728" cy="29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www.savvysassymoms.com/blog/wp-content/uploads/2015/03/logo_Amwell_411x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24708" y="4492211"/>
            <a:ext cx="967301" cy="2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www.doctorondemand.com/wp-content/uploads/2014/11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44737" y="5372261"/>
            <a:ext cx="927245" cy="2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3"/>
          <p:cNvSpPr txBox="1">
            <a:spLocks noChangeArrowheads="1"/>
          </p:cNvSpPr>
          <p:nvPr/>
        </p:nvSpPr>
        <p:spPr bwMode="gray">
          <a:xfrm>
            <a:off x="5324326" y="5059035"/>
            <a:ext cx="1690070" cy="924743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defPPr>
              <a:defRPr lang="en-U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accent4"/>
                </a:solidFill>
                <a:latin typeface="Source Sans Pro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1866" b="0" dirty="0">
                <a:solidFill>
                  <a:srgbClr val="0A5287"/>
                </a:solidFill>
                <a:latin typeface="Calibri"/>
              </a:rPr>
              <a:t>Video only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gray">
          <a:xfrm>
            <a:off x="7305364" y="5109821"/>
            <a:ext cx="1407216" cy="823170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Visit fee </a:t>
            </a:r>
            <a:br>
              <a:rPr lang="en-US" altLang="en-US" sz="1866" dirty="0">
                <a:solidFill>
                  <a:srgbClr val="1CB1D1"/>
                </a:solidFill>
                <a:latin typeface="Calibri"/>
              </a:rPr>
            </a:b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only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9067747" y="1968724"/>
            <a:ext cx="1746500" cy="350737"/>
          </a:xfrm>
          <a:prstGeom prst="rect">
            <a:avLst/>
          </a:prstGeom>
        </p:spPr>
        <p:txBody>
          <a:bodyPr wrap="square" lIns="60944" rIns="60944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Courier New" panose="02070309020205020404" pitchFamily="49" charset="0"/>
              <a:buNone/>
              <a:defRPr sz="1800" b="0" kern="1200" spc="0">
                <a:solidFill>
                  <a:srgbClr val="00B5E2"/>
                </a:solidFill>
                <a:latin typeface="Source Sans Pro"/>
                <a:ea typeface="+mn-ea"/>
                <a:cs typeface="Source Sans Pro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6889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1461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lang="en-US" sz="1866" b="1" dirty="0">
                <a:solidFill>
                  <a:srgbClr val="7F7F7F"/>
                </a:solidFill>
                <a:latin typeface="Calibri"/>
              </a:rPr>
              <a:t>Doc  network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gray">
          <a:xfrm>
            <a:off x="8854027" y="2346187"/>
            <a:ext cx="2173943" cy="924743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3,100 MD, BH, Derm professionals</a:t>
            </a:r>
            <a:endParaRPr lang="en-US" altLang="en-US" sz="1866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gray">
          <a:xfrm>
            <a:off x="8854027" y="3246942"/>
            <a:ext cx="2173943" cy="922626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2,300 MD, BH professionals</a:t>
            </a:r>
            <a:endParaRPr lang="en-US" altLang="en-US" sz="1866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gray">
          <a:xfrm>
            <a:off x="8854027" y="4160395"/>
            <a:ext cx="2173943" cy="922626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MD, BH and </a:t>
            </a:r>
            <a:br>
              <a:rPr lang="en-US" altLang="en-US" sz="1866" dirty="0">
                <a:solidFill>
                  <a:srgbClr val="0A5287"/>
                </a:solidFill>
                <a:latin typeface="Calibri"/>
              </a:rPr>
            </a:b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dieticians</a:t>
            </a:r>
            <a:endParaRPr lang="en-US" altLang="en-US" sz="1866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gray">
          <a:xfrm>
            <a:off x="8854027" y="5059035"/>
            <a:ext cx="2173943" cy="9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" rIns="24378" anchor="ctr"/>
          <a:lstStyle>
            <a:lvl1pPr>
              <a:buClr>
                <a:schemeClr val="tx2"/>
              </a:buClr>
              <a:buSzPct val="120000"/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>
              <a:buFont typeface="Arial" charset="0"/>
              <a:buChar char="•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defTabSz="457200">
              <a:buClrTx/>
              <a:buSzTx/>
              <a:buNone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1,500 MD, Psych, </a:t>
            </a:r>
            <a:br>
              <a:rPr lang="en-US" altLang="en-US" sz="1866" dirty="0">
                <a:solidFill>
                  <a:srgbClr val="0A5287"/>
                </a:solidFill>
                <a:latin typeface="Calibri"/>
              </a:rPr>
            </a:b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and other</a:t>
            </a:r>
            <a:endParaRPr lang="en-US" altLang="en-US" sz="1866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gray">
          <a:xfrm>
            <a:off x="4003867" y="5059035"/>
            <a:ext cx="1208301" cy="924743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1CB1D1"/>
                </a:solidFill>
                <a:latin typeface="Calibri"/>
              </a:rPr>
              <a:t>~5%</a:t>
            </a:r>
            <a:endParaRPr lang="en-US" altLang="en-US" sz="1866" baseline="30000" dirty="0">
              <a:solidFill>
                <a:srgbClr val="1CB1D1"/>
              </a:solidFill>
              <a:latin typeface="Calibri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gray">
          <a:xfrm>
            <a:off x="2488376" y="5059035"/>
            <a:ext cx="1299295" cy="924743"/>
          </a:xfrm>
          <a:prstGeom prst="rect">
            <a:avLst/>
          </a:prstGeom>
          <a:noFill/>
          <a:ln>
            <a:noFill/>
          </a:ln>
          <a:extLst/>
        </p:spPr>
        <p:txBody>
          <a:bodyPr lIns="24378" rIns="24378" anchor="ctr"/>
          <a:lstStyle>
            <a:lvl1pPr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32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8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•"/>
              <a:defRPr sz="24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–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C0E6"/>
              </a:buClr>
              <a:buFont typeface="Arial" pitchFamily="34" charset="0"/>
              <a:buChar char="»"/>
              <a:defRPr sz="2000">
                <a:solidFill>
                  <a:srgbClr val="8779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66" dirty="0">
                <a:solidFill>
                  <a:srgbClr val="0A5287"/>
                </a:solidFill>
                <a:latin typeface="Calibri"/>
              </a:rPr>
              <a:t>&lt;50k</a:t>
            </a:r>
          </a:p>
        </p:txBody>
      </p:sp>
    </p:spTree>
    <p:extLst>
      <p:ext uri="{BB962C8B-B14F-4D97-AF65-F5344CB8AC3E}">
        <p14:creationId xmlns:p14="http://schemas.microsoft.com/office/powerpoint/2010/main" val="343084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6129"/>
            <a:ext cx="12188825" cy="682574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374680" y="3802648"/>
            <a:ext cx="5429948" cy="599084"/>
          </a:xfrm>
        </p:spPr>
        <p:txBody>
          <a:bodyPr/>
          <a:lstStyle/>
          <a:p>
            <a:r>
              <a:rPr lang="en-US" dirty="0"/>
              <a:t>HOW WE FIT IN THE MARKET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14071" y="2267368"/>
            <a:ext cx="8951167" cy="1535280"/>
          </a:xfrm>
        </p:spPr>
        <p:txBody>
          <a:bodyPr/>
          <a:lstStyle/>
          <a:p>
            <a:r>
              <a:rPr lang="en-US" dirty="0"/>
              <a:t>About Teladoc</a:t>
            </a:r>
          </a:p>
        </p:txBody>
      </p:sp>
    </p:spTree>
    <p:extLst>
      <p:ext uri="{BB962C8B-B14F-4D97-AF65-F5344CB8AC3E}">
        <p14:creationId xmlns:p14="http://schemas.microsoft.com/office/powerpoint/2010/main" val="306217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" y="1"/>
            <a:ext cx="12188825" cy="984885"/>
          </a:xfrm>
        </p:spPr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97357" y="1822175"/>
            <a:ext cx="3424652" cy="2294405"/>
          </a:xfrm>
        </p:spPr>
        <p:txBody>
          <a:bodyPr>
            <a:normAutofit fontScale="40000" lnSpcReduction="20000"/>
          </a:bodyPr>
          <a:lstStyle/>
          <a:p>
            <a:r>
              <a:rPr lang="en-US" sz="6300" b="1" dirty="0">
                <a:solidFill>
                  <a:srgbClr val="7030A0"/>
                </a:solidFill>
              </a:rPr>
              <a:t>24/7/365 ACCESS</a:t>
            </a:r>
            <a:endParaRPr lang="en-US" sz="6300" dirty="0">
              <a:solidFill>
                <a:srgbClr val="7030A0"/>
              </a:solidFill>
            </a:endParaRPr>
          </a:p>
          <a:p>
            <a:r>
              <a:rPr lang="en-US" sz="6300" dirty="0"/>
              <a:t>Provide 24/7, on-demand access to board-certified providers via video, phone or mobile app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465130" y="1822175"/>
            <a:ext cx="3162183" cy="219537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TREAT HEALTH ISSUES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Diagnose, treat and prescribe medications </a:t>
            </a:r>
            <a:br>
              <a:rPr lang="en-US" dirty="0"/>
            </a:br>
            <a:r>
              <a:rPr lang="en-US" dirty="0"/>
              <a:t>(if necessary) for common health issues</a:t>
            </a:r>
          </a:p>
          <a:p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24703" y="2317938"/>
            <a:ext cx="1218883" cy="1213616"/>
          </a:xfrm>
          <a:prstGeom prst="ellipse">
            <a:avLst/>
          </a:prstGeom>
          <a:solidFill>
            <a:srgbClr val="7030A0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100233" y="2317938"/>
            <a:ext cx="1218883" cy="1213616"/>
          </a:xfrm>
          <a:prstGeom prst="ellipse">
            <a:avLst/>
          </a:prstGeom>
          <a:solidFill>
            <a:srgbClr val="00B050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224703" y="4127817"/>
            <a:ext cx="1218883" cy="1213616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icon_247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478" y="2560663"/>
            <a:ext cx="731330" cy="728169"/>
          </a:xfrm>
          <a:prstGeom prst="rect">
            <a:avLst/>
          </a:prstGeom>
        </p:spPr>
      </p:pic>
      <p:pic>
        <p:nvPicPr>
          <p:cNvPr id="11" name="Picture 10" descr="icon_products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478" y="4378075"/>
            <a:ext cx="731330" cy="713104"/>
          </a:xfrm>
          <a:prstGeom prst="rect">
            <a:avLst/>
          </a:prstGeom>
        </p:spPr>
      </p:pic>
      <p:pic>
        <p:nvPicPr>
          <p:cNvPr id="13" name="Picture 12" descr="icon_treat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67" y="2549424"/>
            <a:ext cx="675073" cy="728169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2597357" y="4116580"/>
            <a:ext cx="3278638" cy="1630789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F7F7F"/>
              </a:buClr>
            </a:pPr>
            <a:r>
              <a:rPr lang="en-US" sz="2500" b="1" dirty="0">
                <a:solidFill>
                  <a:srgbClr val="1CB1D1"/>
                </a:solidFill>
                <a:latin typeface="Calibri"/>
              </a:rPr>
              <a:t>NEW PRODUCTS</a:t>
            </a:r>
            <a:endParaRPr lang="en-US" sz="2500" dirty="0">
              <a:solidFill>
                <a:srgbClr val="1CB1D1"/>
              </a:solidFill>
              <a:latin typeface="Calibri"/>
            </a:endParaRPr>
          </a:p>
          <a:p>
            <a:pPr>
              <a:buClr>
                <a:srgbClr val="7F7F7F"/>
              </a:buClr>
            </a:pPr>
            <a:r>
              <a:rPr lang="en-US" sz="25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Behavioral Health, Dermatology and Tobacco Cessation available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7465130" y="4116580"/>
            <a:ext cx="3814059" cy="1800748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F7F7F"/>
              </a:buClr>
            </a:pPr>
            <a:r>
              <a:rPr lang="en-US" sz="2500" b="1" dirty="0">
                <a:solidFill>
                  <a:srgbClr val="F3B61D"/>
                </a:solidFill>
                <a:latin typeface="Calibri"/>
              </a:rPr>
              <a:t>PROVEN ROI</a:t>
            </a:r>
            <a:endParaRPr lang="en-US" sz="2500" dirty="0">
              <a:solidFill>
                <a:srgbClr val="F3B61D"/>
              </a:solidFill>
              <a:latin typeface="Calibri"/>
            </a:endParaRPr>
          </a:p>
          <a:p>
            <a:pPr>
              <a:buClr>
                <a:srgbClr val="7F7F7F"/>
              </a:buClr>
            </a:pPr>
            <a:r>
              <a:rPr lang="en-US" sz="2500" dirty="0">
                <a:solidFill>
                  <a:srgbClr val="6F6F6F"/>
                </a:solidFill>
                <a:latin typeface="Calibri"/>
              </a:rPr>
              <a:t>Prevent unnecessary ER/UC visits to more cost-effective mode of care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022009" y="4116581"/>
            <a:ext cx="1297106" cy="1236715"/>
          </a:xfrm>
          <a:prstGeom prst="ellipse">
            <a:avLst/>
          </a:prstGeom>
          <a:solidFill>
            <a:srgbClr val="F3B61D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 descr="icon_roi_whi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409" y="4378076"/>
            <a:ext cx="767530" cy="742029"/>
          </a:xfrm>
          <a:prstGeom prst="rect">
            <a:avLst/>
          </a:prstGeom>
          <a:solidFill>
            <a:srgbClr val="F3B61D"/>
          </a:solidFill>
        </p:spPr>
      </p:pic>
    </p:spTree>
    <p:extLst>
      <p:ext uri="{BB962C8B-B14F-4D97-AF65-F5344CB8AC3E}">
        <p14:creationId xmlns:p14="http://schemas.microsoft.com/office/powerpoint/2010/main" val="299707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256077" y="1584432"/>
          <a:ext cx="8001737" cy="498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55" y="0"/>
            <a:ext cx="12256479" cy="984885"/>
          </a:xfrm>
        </p:spPr>
        <p:txBody>
          <a:bodyPr/>
          <a:lstStyle/>
          <a:p>
            <a:r>
              <a:rPr lang="en-US" dirty="0"/>
              <a:t>Sustained growth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9637" y="3761165"/>
            <a:ext cx="3564244" cy="95656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Teladoc has grown from 1,000 consults in 2005 to a projected </a:t>
            </a:r>
            <a:r>
              <a:rPr lang="en-US" b="1" dirty="0">
                <a:solidFill>
                  <a:schemeClr val="accent1"/>
                </a:solidFill>
              </a:rPr>
              <a:t>900,000 visits in 2016</a:t>
            </a:r>
            <a:r>
              <a:rPr lang="en-US" dirty="0"/>
              <a:t>. We delivered our one millionth visit in October, 2015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092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2005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086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2006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0071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2007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55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2008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6039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2009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9022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2010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1997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2011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4993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2012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7969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2013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0961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2014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946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2015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pic>
        <p:nvPicPr>
          <p:cNvPr id="17" name="Picture 16" descr="phone_request_consult_screen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833" y="1791135"/>
            <a:ext cx="2352731" cy="48966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32388" y="6335801"/>
            <a:ext cx="711016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2016</a:t>
            </a:r>
            <a:endParaRPr lang="en-US" sz="1066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119" y="5982183"/>
            <a:ext cx="630067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prstClr val="white"/>
                </a:solidFill>
                <a:latin typeface="Calibri"/>
              </a:rPr>
              <a:t>EST.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0188" y="1981463"/>
            <a:ext cx="633507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66" b="1" dirty="0">
                <a:solidFill>
                  <a:srgbClr val="7F7F7F"/>
                </a:solidFill>
                <a:latin typeface="Calibri"/>
              </a:rPr>
              <a:t>900,000</a:t>
            </a:r>
          </a:p>
        </p:txBody>
      </p:sp>
    </p:spTree>
    <p:extLst>
      <p:ext uri="{BB962C8B-B14F-4D97-AF65-F5344CB8AC3E}">
        <p14:creationId xmlns:p14="http://schemas.microsoft.com/office/powerpoint/2010/main" val="227131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0"/>
            <a:ext cx="12188825" cy="984885"/>
          </a:xfrm>
        </p:spPr>
        <p:txBody>
          <a:bodyPr/>
          <a:lstStyle/>
          <a:p>
            <a:r>
              <a:rPr lang="en-US" dirty="0"/>
              <a:t>An innovative and scalable technology platform</a:t>
            </a:r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455" y="2521209"/>
            <a:ext cx="5236681" cy="3783502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8725639" y="3078370"/>
            <a:ext cx="2900483" cy="213450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C068C"/>
                </a:solidFill>
              </a:rPr>
              <a:t>HIGHLY SCALABLE</a:t>
            </a:r>
          </a:p>
          <a:p>
            <a:pPr marL="0" indent="0">
              <a:buNone/>
            </a:pPr>
            <a:r>
              <a:rPr lang="en-US" dirty="0"/>
              <a:t>Over 2,000 visits/day</a:t>
            </a:r>
          </a:p>
          <a:p>
            <a:pPr marL="0" indent="0">
              <a:buNone/>
            </a:pPr>
            <a:r>
              <a:rPr lang="en-US" dirty="0"/>
              <a:t>12.9M members</a:t>
            </a:r>
          </a:p>
          <a:p>
            <a:pPr marL="0" indent="0"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C068C"/>
                </a:solidFill>
              </a:rPr>
              <a:t>SECURE &amp; RELIABLE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tested and validated</a:t>
            </a:r>
          </a:p>
          <a:p>
            <a:pPr marL="0" indent="0">
              <a:buNone/>
            </a:pP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611033" y="2779293"/>
            <a:ext cx="2844066" cy="2732671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7F7F7F"/>
              </a:buClr>
            </a:pPr>
            <a:r>
              <a:rPr lang="en-US" sz="1866" b="1" dirty="0">
                <a:solidFill>
                  <a:srgbClr val="7030A0"/>
                </a:solidFill>
                <a:latin typeface="Calibri"/>
              </a:rPr>
              <a:t>CUSTOMIZABLE </a:t>
            </a:r>
          </a:p>
          <a:p>
            <a:pPr algn="r">
              <a:buClr>
                <a:srgbClr val="7F7F7F"/>
              </a:buClr>
            </a:pPr>
            <a:r>
              <a:rPr lang="en-US" sz="1866" dirty="0">
                <a:solidFill>
                  <a:srgbClr val="0A5287"/>
                </a:solidFill>
                <a:latin typeface="Calibri"/>
              </a:rPr>
              <a:t>Custom branded pages</a:t>
            </a:r>
          </a:p>
          <a:p>
            <a:pPr algn="r">
              <a:buClr>
                <a:srgbClr val="7F7F7F"/>
              </a:buClr>
            </a:pPr>
            <a:endParaRPr lang="en-US" sz="1866" dirty="0">
              <a:solidFill>
                <a:srgbClr val="0A5287"/>
              </a:solidFill>
              <a:latin typeface="Calibri"/>
            </a:endParaRPr>
          </a:p>
          <a:p>
            <a:pPr algn="r">
              <a:buClr>
                <a:srgbClr val="7F7F7F"/>
              </a:buClr>
            </a:pPr>
            <a:r>
              <a:rPr lang="en-US" sz="1866" b="1" dirty="0">
                <a:solidFill>
                  <a:srgbClr val="7030A0"/>
                </a:solidFill>
                <a:latin typeface="Calibri"/>
              </a:rPr>
              <a:t>PURPOSE BUILT</a:t>
            </a:r>
          </a:p>
          <a:p>
            <a:pPr algn="r">
              <a:buClr>
                <a:srgbClr val="7F7F7F"/>
              </a:buClr>
            </a:pPr>
            <a:r>
              <a:rPr lang="en-US" sz="1866" dirty="0">
                <a:solidFill>
                  <a:srgbClr val="0A5287"/>
                </a:solidFill>
                <a:latin typeface="Calibri"/>
              </a:rPr>
              <a:t>Easy-to-use member experience</a:t>
            </a:r>
          </a:p>
          <a:p>
            <a:pPr algn="r">
              <a:buClr>
                <a:srgbClr val="7F7F7F"/>
              </a:buClr>
            </a:pPr>
            <a:endParaRPr lang="en-US" sz="1866" b="1" dirty="0">
              <a:solidFill>
                <a:srgbClr val="7F7F7F"/>
              </a:solidFill>
              <a:latin typeface="Calibri"/>
            </a:endParaRPr>
          </a:p>
          <a:p>
            <a:pPr algn="r">
              <a:buClr>
                <a:srgbClr val="7F7F7F"/>
              </a:buClr>
            </a:pPr>
            <a:r>
              <a:rPr lang="en-US" sz="1866" b="1" dirty="0">
                <a:solidFill>
                  <a:srgbClr val="7030A0"/>
                </a:solidFill>
                <a:latin typeface="Calibri"/>
              </a:rPr>
              <a:t>FULLY INTEGRATED</a:t>
            </a:r>
          </a:p>
          <a:p>
            <a:pPr algn="r">
              <a:buClr>
                <a:srgbClr val="7F7F7F"/>
              </a:buClr>
            </a:pPr>
            <a:r>
              <a:rPr lang="en-US" sz="1866" dirty="0">
                <a:solidFill>
                  <a:srgbClr val="0A5287"/>
                </a:solidFill>
                <a:latin typeface="Calibri"/>
              </a:rPr>
              <a:t>Real-time eligibility</a:t>
            </a:r>
            <a:endParaRPr lang="en-US" sz="1866" b="1" dirty="0">
              <a:solidFill>
                <a:srgbClr val="36424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9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1"/>
            <a:ext cx="12188825" cy="984885"/>
          </a:xfrm>
        </p:spPr>
        <p:txBody>
          <a:bodyPr/>
          <a:lstStyle/>
          <a:p>
            <a:r>
              <a:rPr lang="en-US" dirty="0"/>
              <a:t>Marketing that drives utilization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24702" y="5082277"/>
            <a:ext cx="3047206" cy="5295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DIRECT MAILER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6629" y="5082277"/>
            <a:ext cx="3047206" cy="5295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5C068C"/>
                </a:solidFill>
              </a:rPr>
              <a:t>EMAIL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28556" y="5082277"/>
            <a:ext cx="3047206" cy="5295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5C068C"/>
                </a:solidFill>
              </a:rPr>
              <a:t>PROMOTIONAL</a:t>
            </a:r>
          </a:p>
        </p:txBody>
      </p:sp>
      <p:pic>
        <p:nvPicPr>
          <p:cNvPr id="10" name="Picture Placeholder 9" descr="img_directMail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702" y="1890916"/>
            <a:ext cx="3047206" cy="3036146"/>
          </a:xfrm>
        </p:spPr>
      </p:pic>
      <p:pic>
        <p:nvPicPr>
          <p:cNvPr id="11" name="Picture Placeholder 10" descr="img_email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6629" y="1890916"/>
            <a:ext cx="3047206" cy="3036146"/>
          </a:xfrm>
        </p:spPr>
      </p:pic>
      <p:pic>
        <p:nvPicPr>
          <p:cNvPr id="12" name="Picture Placeholder 11" descr="img_promotional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8556" y="1890916"/>
            <a:ext cx="3047206" cy="3036146"/>
          </a:xfrm>
        </p:spPr>
      </p:pic>
    </p:spTree>
    <p:extLst>
      <p:ext uri="{BB962C8B-B14F-4D97-AF65-F5344CB8AC3E}">
        <p14:creationId xmlns:p14="http://schemas.microsoft.com/office/powerpoint/2010/main" val="94089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entury Gothic" charset="0"/>
                <a:ea typeface="ＭＳ Ｐゴシック" charset="-128"/>
                <a:cs typeface="Century Gothic" charset="0"/>
              </a:rPr>
              <a:t>We are a Multi-Product Company</a:t>
            </a:r>
          </a:p>
        </p:txBody>
      </p:sp>
      <p:sp>
        <p:nvSpPr>
          <p:cNvPr id="22" name="Right Arrow 21"/>
          <p:cNvSpPr/>
          <p:nvPr/>
        </p:nvSpPr>
        <p:spPr bwMode="gray">
          <a:xfrm rot="5400000">
            <a:off x="6077896" y="-101516"/>
            <a:ext cx="431929" cy="7446611"/>
          </a:xfrm>
          <a:prstGeom prst="rightArrow">
            <a:avLst>
              <a:gd name="adj1" fmla="val 50000"/>
              <a:gd name="adj2" fmla="val 174498"/>
            </a:avLst>
          </a:prstGeom>
          <a:solidFill>
            <a:srgbClr val="00B05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8895">
              <a:defRPr/>
            </a:pPr>
            <a:endParaRPr lang="en-US" sz="2133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10243" name="Group 22"/>
          <p:cNvGrpSpPr>
            <a:grpSpLocks/>
          </p:cNvGrpSpPr>
          <p:nvPr/>
        </p:nvGrpSpPr>
        <p:grpSpPr bwMode="auto">
          <a:xfrm>
            <a:off x="3825412" y="3915713"/>
            <a:ext cx="4936897" cy="2349273"/>
            <a:chOff x="2182597" y="3943350"/>
            <a:chExt cx="4855703" cy="2600325"/>
          </a:xfrm>
        </p:grpSpPr>
        <p:sp>
          <p:nvSpPr>
            <p:cNvPr id="34" name="Rectangle 33"/>
            <p:cNvSpPr/>
            <p:nvPr/>
          </p:nvSpPr>
          <p:spPr>
            <a:xfrm>
              <a:off x="2182597" y="3943350"/>
              <a:ext cx="2251981" cy="111475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8575" cap="flat" cmpd="sng" algn="ctr">
              <a:solidFill>
                <a:srgbClr val="15D2FF"/>
              </a:solidFill>
              <a:prstDash val="solid"/>
              <a:miter lim="800000"/>
            </a:ln>
            <a:effectLst/>
          </p:spPr>
          <p:txBody>
            <a:bodyPr tIns="121888" anchor="ctr"/>
            <a:lstStyle/>
            <a:p>
              <a:pPr algn="ctr" defTabSz="1218895">
                <a:spcBef>
                  <a:spcPts val="267"/>
                </a:spcBef>
                <a:spcAft>
                  <a:spcPts val="267"/>
                </a:spcAft>
                <a:buClr>
                  <a:sysClr val="window" lastClr="FFFFFF">
                    <a:lumMod val="95000"/>
                  </a:sysClr>
                </a:buClr>
                <a:defRPr/>
              </a:pPr>
              <a:r>
                <a:rPr lang="en-US" sz="2133" b="1" kern="0" dirty="0">
                  <a:solidFill>
                    <a:srgbClr val="00B5E2"/>
                  </a:solidFill>
                  <a:latin typeface="Calibri"/>
                  <a:cs typeface="Arial" panose="020B0604020202020204" pitchFamily="34" charset="0"/>
                </a:rPr>
                <a:t>Health Plans</a:t>
              </a:r>
              <a:endParaRPr lang="en-US" sz="2133" b="1" i="1" kern="0" dirty="0">
                <a:solidFill>
                  <a:srgbClr val="00B5E2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86319" y="3943350"/>
              <a:ext cx="2251981" cy="111475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8575" cap="flat" cmpd="sng" algn="ctr">
              <a:solidFill>
                <a:srgbClr val="15D2FF"/>
              </a:solidFill>
              <a:prstDash val="solid"/>
              <a:miter lim="800000"/>
            </a:ln>
            <a:effectLst/>
          </p:spPr>
          <p:txBody>
            <a:bodyPr tIns="121888" anchor="ctr"/>
            <a:lstStyle/>
            <a:p>
              <a:pPr algn="ctr" defTabSz="1218895">
                <a:spcBef>
                  <a:spcPts val="267"/>
                </a:spcBef>
                <a:spcAft>
                  <a:spcPts val="267"/>
                </a:spcAft>
                <a:buClr>
                  <a:sysClr val="window" lastClr="FFFFFF">
                    <a:lumMod val="95000"/>
                  </a:sysClr>
                </a:buClr>
                <a:defRPr/>
              </a:pPr>
              <a:r>
                <a:rPr lang="en-US" sz="2133" b="1" kern="0" dirty="0">
                  <a:solidFill>
                    <a:srgbClr val="00B5E2"/>
                  </a:solidFill>
                  <a:latin typeface="Calibri"/>
                  <a:cs typeface="Arial" panose="020B0604020202020204" pitchFamily="34" charset="0"/>
                </a:rPr>
                <a:t>Employers</a:t>
              </a:r>
              <a:endParaRPr lang="en-US" sz="2133" b="1" i="1" kern="0" dirty="0">
                <a:solidFill>
                  <a:srgbClr val="00B5E2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82597" y="5428917"/>
              <a:ext cx="2251981" cy="111475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8575" cap="flat" cmpd="sng" algn="ctr">
              <a:solidFill>
                <a:srgbClr val="15D2FF"/>
              </a:solidFill>
              <a:prstDash val="solid"/>
              <a:miter lim="800000"/>
            </a:ln>
            <a:effectLst/>
          </p:spPr>
          <p:txBody>
            <a:bodyPr tIns="121888" anchor="ctr"/>
            <a:lstStyle/>
            <a:p>
              <a:pPr algn="ctr" defTabSz="1218895">
                <a:spcBef>
                  <a:spcPts val="267"/>
                </a:spcBef>
                <a:spcAft>
                  <a:spcPts val="267"/>
                </a:spcAft>
                <a:buClr>
                  <a:sysClr val="window" lastClr="FFFFFF">
                    <a:lumMod val="95000"/>
                  </a:sysClr>
                </a:buClr>
                <a:defRPr/>
              </a:pPr>
              <a:r>
                <a:rPr lang="en-US" sz="1866" b="1" kern="0" dirty="0">
                  <a:solidFill>
                    <a:srgbClr val="00B5E2"/>
                  </a:solidFill>
                  <a:latin typeface="Calibri"/>
                  <a:cs typeface="Arial" panose="020B0604020202020204" pitchFamily="34" charset="0"/>
                </a:rPr>
                <a:t>Health Systems</a:t>
              </a:r>
            </a:p>
            <a:p>
              <a:pPr algn="ctr" defTabSz="1218895">
                <a:spcBef>
                  <a:spcPts val="267"/>
                </a:spcBef>
                <a:spcAft>
                  <a:spcPts val="267"/>
                </a:spcAft>
                <a:buClr>
                  <a:sysClr val="window" lastClr="FFFFFF">
                    <a:lumMod val="95000"/>
                  </a:sysClr>
                </a:buClr>
                <a:defRPr/>
              </a:pPr>
              <a:r>
                <a:rPr lang="en-US" sz="1866" b="1" kern="0" dirty="0">
                  <a:solidFill>
                    <a:srgbClr val="00B5E2"/>
                  </a:solidFill>
                  <a:latin typeface="Calibri"/>
                  <a:cs typeface="Arial" panose="020B0604020202020204" pitchFamily="34" charset="0"/>
                </a:rPr>
                <a:t>&amp; Hospitals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82157" y="5428917"/>
              <a:ext cx="2251981" cy="111475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8575" cap="flat" cmpd="sng" algn="ctr">
              <a:solidFill>
                <a:srgbClr val="15D2FF"/>
              </a:solidFill>
              <a:prstDash val="solid"/>
              <a:miter lim="800000"/>
            </a:ln>
            <a:effectLst/>
          </p:spPr>
          <p:txBody>
            <a:bodyPr tIns="121888" anchor="ctr"/>
            <a:lstStyle/>
            <a:p>
              <a:pPr algn="ctr" defTabSz="1218895">
                <a:spcBef>
                  <a:spcPts val="267"/>
                </a:spcBef>
                <a:spcAft>
                  <a:spcPts val="267"/>
                </a:spcAft>
                <a:buClr>
                  <a:sysClr val="window" lastClr="FFFFFF">
                    <a:lumMod val="95000"/>
                  </a:sysClr>
                </a:buClr>
                <a:defRPr/>
              </a:pPr>
              <a:r>
                <a:rPr lang="en-US" sz="2133" b="1" kern="0" dirty="0">
                  <a:solidFill>
                    <a:srgbClr val="00B5E2"/>
                  </a:solidFill>
                  <a:latin typeface="Calibri"/>
                  <a:cs typeface="Arial" panose="020B0604020202020204" pitchFamily="34" charset="0"/>
                </a:rPr>
                <a:t>Consumers</a:t>
              </a:r>
              <a:endParaRPr lang="en-US" sz="2133" b="1" i="1" kern="0" dirty="0">
                <a:solidFill>
                  <a:srgbClr val="00B5E2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244" name="Group 23"/>
          <p:cNvGrpSpPr>
            <a:grpSpLocks/>
          </p:cNvGrpSpPr>
          <p:nvPr/>
        </p:nvGrpSpPr>
        <p:grpSpPr bwMode="auto">
          <a:xfrm>
            <a:off x="5757425" y="4484595"/>
            <a:ext cx="1106729" cy="1034523"/>
            <a:chOff x="3927134" y="4500562"/>
            <a:chExt cx="1278922" cy="1278920"/>
          </a:xfrm>
        </p:grpSpPr>
        <p:sp>
          <p:nvSpPr>
            <p:cNvPr id="32" name="Oval 31"/>
            <p:cNvSpPr/>
            <p:nvPr/>
          </p:nvSpPr>
          <p:spPr>
            <a:xfrm>
              <a:off x="3927134" y="4500562"/>
              <a:ext cx="1278922" cy="1278920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5C068C"/>
              </a:solidFill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1218895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1466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pic>
          <p:nvPicPr>
            <p:cNvPr id="102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990" y="4789225"/>
              <a:ext cx="963310" cy="70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20176" y="2088966"/>
            <a:ext cx="10551653" cy="1156728"/>
            <a:chOff x="559332" y="1555350"/>
            <a:chExt cx="7915801" cy="867772"/>
          </a:xfrm>
        </p:grpSpPr>
        <p:sp>
          <p:nvSpPr>
            <p:cNvPr id="26" name="Oval 25"/>
            <p:cNvSpPr/>
            <p:nvPr/>
          </p:nvSpPr>
          <p:spPr>
            <a:xfrm>
              <a:off x="559332" y="1555350"/>
              <a:ext cx="1247772" cy="867772"/>
            </a:xfrm>
            <a:prstGeom prst="ellipse">
              <a:avLst/>
            </a:prstGeom>
            <a:solidFill>
              <a:srgbClr val="5C06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1218895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1333" b="1" kern="0" dirty="0">
                  <a:solidFill>
                    <a:sysClr val="window" lastClr="FFFFFF"/>
                  </a:solidFill>
                  <a:latin typeface="Calibri"/>
                </a:rPr>
                <a:t>General Medical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224108" y="1555350"/>
              <a:ext cx="1249802" cy="867772"/>
            </a:xfrm>
            <a:prstGeom prst="ellipse">
              <a:avLst/>
            </a:prstGeom>
            <a:solidFill>
              <a:srgbClr val="5C06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1218895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1333" b="1" kern="0" dirty="0">
                  <a:solidFill>
                    <a:sysClr val="window" lastClr="FFFFFF"/>
                  </a:solidFill>
                  <a:latin typeface="Calibri"/>
                </a:rPr>
                <a:t>Behavioral and Mental Health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558526" y="1555350"/>
              <a:ext cx="1249802" cy="867772"/>
            </a:xfrm>
            <a:prstGeom prst="ellipse">
              <a:avLst/>
            </a:prstGeom>
            <a:solidFill>
              <a:srgbClr val="5C06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1218895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1333" b="1" kern="0" dirty="0">
                  <a:solidFill>
                    <a:sysClr val="window" lastClr="FFFFFF"/>
                  </a:solidFill>
                  <a:latin typeface="Calibri"/>
                </a:rPr>
                <a:t>Dermatology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892944" y="1555350"/>
              <a:ext cx="1249802" cy="867772"/>
            </a:xfrm>
            <a:prstGeom prst="ellipse">
              <a:avLst/>
            </a:prstGeom>
            <a:solidFill>
              <a:srgbClr val="5C06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1218895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1333" b="1" kern="0" dirty="0">
                  <a:solidFill>
                    <a:sysClr val="window" lastClr="FFFFFF"/>
                  </a:solidFill>
                  <a:latin typeface="Calibri"/>
                </a:rPr>
                <a:t>Tobacco  Cessation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227361" y="1555350"/>
              <a:ext cx="1247772" cy="867772"/>
            </a:xfrm>
            <a:prstGeom prst="ellipse">
              <a:avLst/>
            </a:prstGeom>
            <a:solidFill>
              <a:srgbClr val="5C06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1218895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1333" b="1" kern="0" dirty="0">
                  <a:solidFill>
                    <a:sysClr val="window" lastClr="FFFFFF"/>
                  </a:solidFill>
                  <a:latin typeface="Calibri"/>
                </a:rPr>
                <a:t>Sexual Health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891720" y="1555350"/>
              <a:ext cx="1247772" cy="867772"/>
            </a:xfrm>
            <a:prstGeom prst="ellipse">
              <a:avLst/>
            </a:prstGeom>
            <a:solidFill>
              <a:srgbClr val="5C06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1218895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1333" b="1" kern="0" dirty="0">
                  <a:solidFill>
                    <a:sysClr val="window" lastClr="FFFFFF"/>
                  </a:solidFill>
                  <a:latin typeface="Calibri"/>
                </a:rPr>
                <a:t>Pediatrics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048795" y="1181117"/>
            <a:ext cx="6094413" cy="8307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8895">
              <a:defRPr/>
            </a:pPr>
            <a:r>
              <a:rPr lang="en-US" sz="2399" kern="0" dirty="0">
                <a:solidFill>
                  <a:srgbClr val="32A4C8"/>
                </a:solidFill>
                <a:latin typeface="Calibri"/>
                <a:cs typeface="Arial" pitchFamily="34" charset="0"/>
              </a:rPr>
              <a:t>Comprehensive product portfolio serves key healthcare stakeholders</a:t>
            </a:r>
          </a:p>
        </p:txBody>
      </p:sp>
    </p:spTree>
    <p:extLst>
      <p:ext uri="{BB962C8B-B14F-4D97-AF65-F5344CB8AC3E}">
        <p14:creationId xmlns:p14="http://schemas.microsoft.com/office/powerpoint/2010/main" val="373776465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hank-you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" y="15709"/>
            <a:ext cx="12188826" cy="6826587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185426" y="2661360"/>
            <a:ext cx="7808466" cy="153528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7998" b="1" dirty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46734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How Do I Get Electronic 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Healthcare Delivery?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If you would like more information on implementing the Electronic Healthcare Delivery within your Healthx platform, </a:t>
            </a:r>
            <a:br>
              <a:rPr lang="en-US" dirty="0"/>
            </a:br>
            <a:r>
              <a:rPr lang="en-US" b="1" dirty="0"/>
              <a:t>reach out to your account manager to request a demo.</a:t>
            </a:r>
          </a:p>
          <a:p>
            <a:pPr marL="0" indent="0" algn="ctr">
              <a:buNone/>
            </a:pPr>
            <a:r>
              <a:rPr lang="en-US" dirty="0"/>
              <a:t>Or contact us at </a:t>
            </a:r>
            <a:br>
              <a:rPr lang="en-US" dirty="0"/>
            </a:br>
            <a:r>
              <a:rPr lang="en-US" b="1" dirty="0"/>
              <a:t>info@healthx.com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See our blog @ </a:t>
            </a:r>
            <a:r>
              <a:rPr lang="en-US" dirty="0">
                <a:hlinkClick r:id="rId2"/>
              </a:rPr>
              <a:t>www.healthx.com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1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4400" dirty="0">
                <a:solidFill>
                  <a:schemeClr val="bg1"/>
                </a:solidFill>
              </a:rPr>
              <a:t>Electronic Healthcare Delivery: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Telemedicine’s Time Has Come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j-lt"/>
              </a:rPr>
              <a:t>Presented by: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Todd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Heiserman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Teledoc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Area VP, TPA Sales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+mj-lt"/>
              </a:rPr>
              <a:t>Doug Wilcox –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Healthx </a:t>
            </a:r>
            <a:r>
              <a:rPr lang="en-US" dirty="0">
                <a:latin typeface="+mj-lt"/>
              </a:rPr>
              <a:t>Director of Marketing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4057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Telemedicine’s Time Has 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80% of adults discharged from ER were there due to lack of access to other provider</a:t>
            </a:r>
          </a:p>
          <a:p>
            <a:r>
              <a:rPr lang="en-US"/>
              <a:t>Family practice wait time is currently 19 days</a:t>
            </a:r>
          </a:p>
          <a:p>
            <a:r>
              <a:rPr lang="en-US"/>
              <a:t>PCP visits are projected to increase 40% over the next 10 yrs, while the number of primary care physicians is currently facing a shortage</a:t>
            </a:r>
          </a:p>
          <a:p>
            <a:r>
              <a:rPr lang="en-US"/>
              <a:t>Shift in aging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8938" y="7149"/>
            <a:ext cx="9689124" cy="1325563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rgbClr val="006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3"/>
                </a:solidFill>
              </a:rPr>
              <a:t>Convenient, Affordable Access to Quality Care</a:t>
            </a:r>
          </a:p>
        </p:txBody>
      </p:sp>
      <p:pic>
        <p:nvPicPr>
          <p:cNvPr id="5" name="Picture 2" descr="http://www.akronohio.gov/cms/resource_library/images/9919275251661597/large/aca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706311"/>
            <a:ext cx="3085253" cy="173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419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6014" y="4099727"/>
            <a:ext cx="3193765" cy="2016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159750" y="2170463"/>
            <a:ext cx="3548063" cy="1197870"/>
            <a:chOff x="2297269" y="1655820"/>
            <a:chExt cx="3548063" cy="11978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09397">
              <a:off x="2297269" y="2339340"/>
              <a:ext cx="3548063" cy="514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09174">
              <a:off x="3751564" y="1655820"/>
              <a:ext cx="885825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 rot="1011561">
            <a:off x="7212497" y="1832347"/>
            <a:ext cx="3051595" cy="830359"/>
            <a:chOff x="4194476" y="2153602"/>
            <a:chExt cx="2405063" cy="7921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4476" y="2750462"/>
              <a:ext cx="2405063" cy="1952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40257" y="2153602"/>
              <a:ext cx="809625" cy="56673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51129">
            <a:off x="6486339" y="3509737"/>
            <a:ext cx="5283175" cy="390976"/>
          </a:xfrm>
          <a:prstGeom prst="rect">
            <a:avLst/>
          </a:prstGeom>
        </p:spPr>
      </p:pic>
      <p:pic>
        <p:nvPicPr>
          <p:cNvPr id="14" name="Picture 2" descr="http://www.techpageone.co.uk/wp-content/uploads/2015/05/byod-3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8" y="3888348"/>
            <a:ext cx="2227736" cy="22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medvarsityonlineltd.files.wordpress.com/2015/03/patient-care-using-mobile_s-technology-advancement-in-healthcare-know-more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7" y="4323071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Telemedicine Drivers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354" y="1825625"/>
            <a:ext cx="11072446" cy="4351338"/>
          </a:xfrm>
        </p:spPr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dirty="0"/>
              <a:t>Consumers</a:t>
            </a:r>
          </a:p>
          <a:p>
            <a:pPr marL="279400" lvl="1" indent="0">
              <a:buNone/>
            </a:pPr>
            <a:r>
              <a:rPr lang="en-US" dirty="0"/>
              <a:t>  Provide 24x7, on-demand access via phone, mobile, and video</a:t>
            </a:r>
          </a:p>
          <a:p>
            <a:pPr marL="279400" lvl="1" indent="0">
              <a:buNone/>
            </a:pPr>
            <a:endParaRPr lang="en-US" dirty="0"/>
          </a:p>
          <a:p>
            <a:pPr>
              <a:buFont typeface="Wingdings 3" panose="05040102010807070707" pitchFamily="18" charset="2"/>
              <a:buChar char="u"/>
            </a:pPr>
            <a:r>
              <a:rPr lang="en-US" dirty="0"/>
              <a:t>Providers/TPAs</a:t>
            </a:r>
          </a:p>
          <a:p>
            <a:pPr marL="279400" lvl="1" indent="0">
              <a:buNone/>
            </a:pPr>
            <a:r>
              <a:rPr lang="en-US" dirty="0"/>
              <a:t>  Prevent unnecessary ER/UC visits to more cost effective mode of care</a:t>
            </a:r>
          </a:p>
          <a:p>
            <a:pPr marL="279400" lvl="1" indent="0">
              <a:buNone/>
            </a:pPr>
            <a:endParaRPr lang="en-US" dirty="0"/>
          </a:p>
          <a:p>
            <a:pPr>
              <a:buFont typeface="Wingdings 3" panose="05040102010807070707" pitchFamily="18" charset="2"/>
              <a:buChar char="u"/>
            </a:pPr>
            <a:r>
              <a:rPr lang="en-US" dirty="0"/>
              <a:t>Employers</a:t>
            </a:r>
          </a:p>
          <a:p>
            <a:pPr marL="279400" lvl="1" indent="0">
              <a:buNone/>
            </a:pPr>
            <a:r>
              <a:rPr lang="en-US" dirty="0"/>
              <a:t>  57% of companies plan to adopt telemedicine</a:t>
            </a:r>
          </a:p>
          <a:p>
            <a:pPr marL="279400" lvl="1" indent="0">
              <a:buNone/>
            </a:pPr>
            <a:endParaRPr lang="en-US" dirty="0"/>
          </a:p>
          <a:p>
            <a:pPr marL="2794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1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09"/>
            <a:ext cx="12188825" cy="3656648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7629306" y="5127"/>
            <a:ext cx="3782909" cy="5845416"/>
          </a:xfrm>
          <a:prstGeom prst="rect">
            <a:avLst/>
          </a:prstGeom>
          <a:solidFill>
            <a:schemeClr val="accent4"/>
          </a:solidFill>
        </p:spPr>
        <p:txBody>
          <a:bodyPr vert="horz" lIns="121888" tIns="60944" rIns="121888" bIns="60944" rtlCol="0" anchor="b">
            <a:noAutofit/>
          </a:bodyPr>
          <a:lstStyle>
            <a:lvl1pPr marL="169863" indent="-169863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altLang="en-US" sz="1866" i="1" dirty="0">
                <a:solidFill>
                  <a:srgbClr val="FFFFFF"/>
                </a:solidFill>
              </a:rPr>
              <a:t>Thought Leadership </a:t>
            </a:r>
            <a:br>
              <a:rPr lang="en-US" altLang="en-US" sz="1866" i="1" dirty="0">
                <a:solidFill>
                  <a:srgbClr val="FFFFFF"/>
                </a:solidFill>
              </a:rPr>
            </a:br>
            <a:r>
              <a:rPr lang="en-US" altLang="en-US" sz="1866" i="1" dirty="0">
                <a:solidFill>
                  <a:srgbClr val="FFFFFF"/>
                </a:solidFill>
              </a:rPr>
              <a:t>&amp; Innovation Series</a:t>
            </a:r>
          </a:p>
          <a:p>
            <a:pPr marL="0" lvl="1" indent="0" algn="ctr">
              <a:buNone/>
            </a:pPr>
            <a:endParaRPr lang="en-US" altLang="en-US" sz="1866" i="1" dirty="0">
              <a:solidFill>
                <a:srgbClr val="FFFFFF"/>
              </a:solidFill>
            </a:endParaRPr>
          </a:p>
          <a:p>
            <a:pPr marL="0" lvl="1" indent="0" algn="ctr">
              <a:buNone/>
            </a:pPr>
            <a:endParaRPr lang="en-US" altLang="en-US" sz="1866" i="1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4041" y="4385043"/>
            <a:ext cx="6559251" cy="166864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en-US" sz="4266" dirty="0"/>
              <a:t>Market Dynamics and Teladoc Solutions </a:t>
            </a:r>
          </a:p>
        </p:txBody>
      </p:sp>
      <p:pic>
        <p:nvPicPr>
          <p:cNvPr id="8" name="Picture 7" descr="Logo-Vert-RGB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82" y="1173929"/>
            <a:ext cx="2509713" cy="18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983261" y="3892413"/>
            <a:ext cx="1074987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5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" b="-6"/>
          <a:stretch>
            <a:fillRect/>
          </a:stretch>
        </p:blipFill>
        <p:spPr>
          <a:xfrm>
            <a:off x="1588" y="15710"/>
            <a:ext cx="12188825" cy="682658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374680" y="3802648"/>
            <a:ext cx="5429948" cy="599084"/>
          </a:xfrm>
        </p:spPr>
        <p:txBody>
          <a:bodyPr/>
          <a:lstStyle/>
          <a:p>
            <a:r>
              <a:rPr lang="en-US" dirty="0"/>
              <a:t>WHAT’S HAPPENING AND WHAT’S NEXT?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14071" y="2267368"/>
            <a:ext cx="8951167" cy="1535280"/>
          </a:xfrm>
        </p:spPr>
        <p:txBody>
          <a:bodyPr/>
          <a:lstStyle/>
          <a:p>
            <a:r>
              <a:rPr lang="en-US" dirty="0"/>
              <a:t>Market Dynamics</a:t>
            </a:r>
          </a:p>
        </p:txBody>
      </p:sp>
    </p:spTree>
    <p:extLst>
      <p:ext uri="{BB962C8B-B14F-4D97-AF65-F5344CB8AC3E}">
        <p14:creationId xmlns:p14="http://schemas.microsoft.com/office/powerpoint/2010/main" val="129289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1"/>
            <a:ext cx="12188825" cy="984885"/>
          </a:xfrm>
        </p:spPr>
        <p:txBody>
          <a:bodyPr/>
          <a:lstStyle/>
          <a:p>
            <a:r>
              <a:rPr lang="en-US" dirty="0"/>
              <a:t>The size of the opportunity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1188" y="6271554"/>
            <a:ext cx="6109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>
                <a:solidFill>
                  <a:srgbClr val="FFFFFF"/>
                </a:solidFill>
                <a:latin typeface="Calibri"/>
              </a:rPr>
              <a:t>1. Source: CDC, AHRQ, Forbes “ The Future of Health Ecosystem” 2/3/2016</a:t>
            </a: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2915027" y="2385749"/>
            <a:ext cx="3059099" cy="2929320"/>
            <a:chOff x="5292922" y="1201771"/>
            <a:chExt cx="3400662" cy="3256391"/>
          </a:xfrm>
        </p:grpSpPr>
        <p:grpSp>
          <p:nvGrpSpPr>
            <p:cNvPr id="18" name="Group 17"/>
            <p:cNvGrpSpPr/>
            <p:nvPr/>
          </p:nvGrpSpPr>
          <p:grpSpPr>
            <a:xfrm>
              <a:off x="5775187" y="2282441"/>
              <a:ext cx="2433375" cy="1221062"/>
              <a:chOff x="5775187" y="2282441"/>
              <a:chExt cx="2433375" cy="1221062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 rot="10800000">
                <a:off x="6993253" y="2355719"/>
                <a:ext cx="1215309" cy="1147784"/>
              </a:xfrm>
              <a:custGeom>
                <a:avLst/>
                <a:gdLst>
                  <a:gd name="T0" fmla="*/ 6071 w 15876"/>
                  <a:gd name="T1" fmla="*/ 13407 h 13407"/>
                  <a:gd name="T2" fmla="*/ 15858 w 15876"/>
                  <a:gd name="T3" fmla="*/ 10287 h 13407"/>
                  <a:gd name="T4" fmla="*/ 15876 w 15876"/>
                  <a:gd name="T5" fmla="*/ 10292 h 13407"/>
                  <a:gd name="T6" fmla="*/ 15876 w 15876"/>
                  <a:gd name="T7" fmla="*/ 0 h 13407"/>
                  <a:gd name="T8" fmla="*/ 1592 w 15876"/>
                  <a:gd name="T9" fmla="*/ 4555 h 13407"/>
                  <a:gd name="T10" fmla="*/ 0 w 15876"/>
                  <a:gd name="T11" fmla="*/ 5063 h 13407"/>
                  <a:gd name="T12" fmla="*/ 6071 w 15876"/>
                  <a:gd name="T13" fmla="*/ 13407 h 13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6" h="13407">
                    <a:moveTo>
                      <a:pt x="6071" y="13407"/>
                    </a:moveTo>
                    <a:lnTo>
                      <a:pt x="15858" y="10287"/>
                    </a:lnTo>
                    <a:lnTo>
                      <a:pt x="15876" y="10292"/>
                    </a:lnTo>
                    <a:lnTo>
                      <a:pt x="15876" y="0"/>
                    </a:lnTo>
                    <a:lnTo>
                      <a:pt x="1592" y="4555"/>
                    </a:lnTo>
                    <a:lnTo>
                      <a:pt x="0" y="5063"/>
                    </a:lnTo>
                    <a:lnTo>
                      <a:pt x="6071" y="13407"/>
                    </a:lnTo>
                    <a:close/>
                  </a:path>
                </a:pathLst>
              </a:custGeom>
              <a:solidFill>
                <a:schemeClr val="accent5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 rot="10800000">
                <a:off x="6993253" y="2282441"/>
                <a:ext cx="750497" cy="340363"/>
              </a:xfrm>
              <a:custGeom>
                <a:avLst/>
                <a:gdLst>
                  <a:gd name="T0" fmla="*/ 9787 w 9805"/>
                  <a:gd name="T1" fmla="*/ 1641 h 3977"/>
                  <a:gd name="T2" fmla="*/ 9805 w 9805"/>
                  <a:gd name="T3" fmla="*/ 1647 h 3977"/>
                  <a:gd name="T4" fmla="*/ 9805 w 9805"/>
                  <a:gd name="T5" fmla="*/ 5 h 3977"/>
                  <a:gd name="T6" fmla="*/ 9787 w 9805"/>
                  <a:gd name="T7" fmla="*/ 0 h 3977"/>
                  <a:gd name="T8" fmla="*/ 0 w 9805"/>
                  <a:gd name="T9" fmla="*/ 3120 h 3977"/>
                  <a:gd name="T10" fmla="*/ 22 w 9805"/>
                  <a:gd name="T11" fmla="*/ 3151 h 3977"/>
                  <a:gd name="T12" fmla="*/ 2466 w 9805"/>
                  <a:gd name="T13" fmla="*/ 3977 h 3977"/>
                  <a:gd name="T14" fmla="*/ 9787 w 9805"/>
                  <a:gd name="T15" fmla="*/ 1641 h 3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05" h="3977">
                    <a:moveTo>
                      <a:pt x="9787" y="1641"/>
                    </a:moveTo>
                    <a:lnTo>
                      <a:pt x="9805" y="1647"/>
                    </a:lnTo>
                    <a:lnTo>
                      <a:pt x="9805" y="5"/>
                    </a:lnTo>
                    <a:lnTo>
                      <a:pt x="9787" y="0"/>
                    </a:lnTo>
                    <a:lnTo>
                      <a:pt x="0" y="3120"/>
                    </a:lnTo>
                    <a:lnTo>
                      <a:pt x="22" y="3151"/>
                    </a:lnTo>
                    <a:lnTo>
                      <a:pt x="2466" y="3977"/>
                    </a:lnTo>
                    <a:lnTo>
                      <a:pt x="9787" y="16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0800000">
                <a:off x="6246430" y="2286549"/>
                <a:ext cx="746823" cy="335570"/>
              </a:xfrm>
              <a:custGeom>
                <a:avLst/>
                <a:gdLst>
                  <a:gd name="T0" fmla="*/ 7241 w 9758"/>
                  <a:gd name="T1" fmla="*/ 3921 h 3921"/>
                  <a:gd name="T2" fmla="*/ 9758 w 9758"/>
                  <a:gd name="T3" fmla="*/ 3071 h 3921"/>
                  <a:gd name="T4" fmla="*/ 0 w 9758"/>
                  <a:gd name="T5" fmla="*/ 0 h 3921"/>
                  <a:gd name="T6" fmla="*/ 0 w 9758"/>
                  <a:gd name="T7" fmla="*/ 1642 h 3921"/>
                  <a:gd name="T8" fmla="*/ 7241 w 9758"/>
                  <a:gd name="T9" fmla="*/ 3921 h 3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58" h="3921">
                    <a:moveTo>
                      <a:pt x="7241" y="3921"/>
                    </a:moveTo>
                    <a:lnTo>
                      <a:pt x="9758" y="3071"/>
                    </a:lnTo>
                    <a:lnTo>
                      <a:pt x="0" y="0"/>
                    </a:lnTo>
                    <a:lnTo>
                      <a:pt x="0" y="1642"/>
                    </a:lnTo>
                    <a:lnTo>
                      <a:pt x="7241" y="392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 rot="10800000">
                <a:off x="5775187" y="2359142"/>
                <a:ext cx="1218065" cy="1144360"/>
              </a:xfrm>
              <a:custGeom>
                <a:avLst/>
                <a:gdLst>
                  <a:gd name="T0" fmla="*/ 9758 w 15915"/>
                  <a:gd name="T1" fmla="*/ 13363 h 13363"/>
                  <a:gd name="T2" fmla="*/ 9863 w 15915"/>
                  <a:gd name="T3" fmla="*/ 13328 h 13363"/>
                  <a:gd name="T4" fmla="*/ 15915 w 15915"/>
                  <a:gd name="T5" fmla="*/ 5008 h 13363"/>
                  <a:gd name="T6" fmla="*/ 14281 w 15915"/>
                  <a:gd name="T7" fmla="*/ 4494 h 13363"/>
                  <a:gd name="T8" fmla="*/ 0 w 15915"/>
                  <a:gd name="T9" fmla="*/ 0 h 13363"/>
                  <a:gd name="T10" fmla="*/ 0 w 15915"/>
                  <a:gd name="T11" fmla="*/ 10292 h 13363"/>
                  <a:gd name="T12" fmla="*/ 9758 w 15915"/>
                  <a:gd name="T13" fmla="*/ 13363 h 13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15" h="13363">
                    <a:moveTo>
                      <a:pt x="9758" y="13363"/>
                    </a:moveTo>
                    <a:lnTo>
                      <a:pt x="9863" y="13328"/>
                    </a:lnTo>
                    <a:lnTo>
                      <a:pt x="15915" y="5008"/>
                    </a:lnTo>
                    <a:lnTo>
                      <a:pt x="14281" y="4494"/>
                    </a:lnTo>
                    <a:lnTo>
                      <a:pt x="0" y="0"/>
                    </a:lnTo>
                    <a:lnTo>
                      <a:pt x="0" y="10292"/>
                    </a:lnTo>
                    <a:lnTo>
                      <a:pt x="9758" y="133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292922" y="3113146"/>
              <a:ext cx="3400662" cy="1345016"/>
              <a:chOff x="5292922" y="3113146"/>
              <a:chExt cx="3400662" cy="1345016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rot="10800000">
                <a:off x="6993253" y="3113146"/>
                <a:ext cx="1294309" cy="539650"/>
              </a:xfrm>
              <a:custGeom>
                <a:avLst/>
                <a:gdLst>
                  <a:gd name="T0" fmla="*/ 16909 w 16909"/>
                  <a:gd name="T1" fmla="*/ 1750 h 6305"/>
                  <a:gd name="T2" fmla="*/ 16909 w 16909"/>
                  <a:gd name="T3" fmla="*/ 0 h 6305"/>
                  <a:gd name="T4" fmla="*/ 0 w 16909"/>
                  <a:gd name="T5" fmla="*/ 5393 h 6305"/>
                  <a:gd name="T6" fmla="*/ 26 w 16909"/>
                  <a:gd name="T7" fmla="*/ 5428 h 6305"/>
                  <a:gd name="T8" fmla="*/ 2625 w 16909"/>
                  <a:gd name="T9" fmla="*/ 6305 h 6305"/>
                  <a:gd name="T10" fmla="*/ 16909 w 16909"/>
                  <a:gd name="T11" fmla="*/ 1750 h 6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09" h="6305">
                    <a:moveTo>
                      <a:pt x="16909" y="1750"/>
                    </a:moveTo>
                    <a:lnTo>
                      <a:pt x="16909" y="0"/>
                    </a:lnTo>
                    <a:lnTo>
                      <a:pt x="0" y="5393"/>
                    </a:lnTo>
                    <a:lnTo>
                      <a:pt x="26" y="5428"/>
                    </a:lnTo>
                    <a:lnTo>
                      <a:pt x="2625" y="6305"/>
                    </a:lnTo>
                    <a:lnTo>
                      <a:pt x="16909" y="1750"/>
                    </a:lnTo>
                    <a:close/>
                  </a:path>
                </a:pathLst>
              </a:custGeom>
              <a:solidFill>
                <a:srgbClr val="2E0346"/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 rot="10800000">
                <a:off x="5695728" y="3118625"/>
                <a:ext cx="1297524" cy="534171"/>
              </a:xfrm>
              <a:custGeom>
                <a:avLst/>
                <a:gdLst>
                  <a:gd name="T0" fmla="*/ 0 w 16950"/>
                  <a:gd name="T1" fmla="*/ 1750 h 6244"/>
                  <a:gd name="T2" fmla="*/ 14281 w 16950"/>
                  <a:gd name="T3" fmla="*/ 6244 h 6244"/>
                  <a:gd name="T4" fmla="*/ 16942 w 16950"/>
                  <a:gd name="T5" fmla="*/ 5346 h 6244"/>
                  <a:gd name="T6" fmla="*/ 16950 w 16950"/>
                  <a:gd name="T7" fmla="*/ 5335 h 6244"/>
                  <a:gd name="T8" fmla="*/ 0 w 16950"/>
                  <a:gd name="T9" fmla="*/ 0 h 6244"/>
                  <a:gd name="T10" fmla="*/ 0 w 16950"/>
                  <a:gd name="T11" fmla="*/ 1750 h 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50" h="6244">
                    <a:moveTo>
                      <a:pt x="0" y="1750"/>
                    </a:moveTo>
                    <a:lnTo>
                      <a:pt x="14281" y="6244"/>
                    </a:lnTo>
                    <a:lnTo>
                      <a:pt x="16942" y="5346"/>
                    </a:lnTo>
                    <a:lnTo>
                      <a:pt x="16950" y="5335"/>
                    </a:lnTo>
                    <a:lnTo>
                      <a:pt x="0" y="0"/>
                    </a:lnTo>
                    <a:lnTo>
                      <a:pt x="0" y="175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rot="10800000">
                <a:off x="6993253" y="3191217"/>
                <a:ext cx="1700331" cy="1266945"/>
              </a:xfrm>
              <a:custGeom>
                <a:avLst/>
                <a:gdLst>
                  <a:gd name="T0" fmla="*/ 5304 w 22213"/>
                  <a:gd name="T1" fmla="*/ 14794 h 14794"/>
                  <a:gd name="T2" fmla="*/ 22213 w 22213"/>
                  <a:gd name="T3" fmla="*/ 9401 h 14794"/>
                  <a:gd name="T4" fmla="*/ 22213 w 22213"/>
                  <a:gd name="T5" fmla="*/ 0 h 14794"/>
                  <a:gd name="T6" fmla="*/ 0 w 22213"/>
                  <a:gd name="T7" fmla="*/ 7501 h 14794"/>
                  <a:gd name="T8" fmla="*/ 5304 w 22213"/>
                  <a:gd name="T9" fmla="*/ 14794 h 14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13" h="14794">
                    <a:moveTo>
                      <a:pt x="5304" y="14794"/>
                    </a:moveTo>
                    <a:lnTo>
                      <a:pt x="22213" y="9401"/>
                    </a:lnTo>
                    <a:lnTo>
                      <a:pt x="22213" y="0"/>
                    </a:lnTo>
                    <a:lnTo>
                      <a:pt x="0" y="7501"/>
                    </a:lnTo>
                    <a:lnTo>
                      <a:pt x="5304" y="14794"/>
                    </a:lnTo>
                    <a:close/>
                  </a:path>
                </a:pathLst>
              </a:custGeom>
              <a:solidFill>
                <a:srgbClr val="7030A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 rot="10800000">
                <a:off x="5292922" y="3196011"/>
                <a:ext cx="1700331" cy="1262151"/>
              </a:xfrm>
              <a:custGeom>
                <a:avLst/>
                <a:gdLst>
                  <a:gd name="T0" fmla="*/ 16950 w 22213"/>
                  <a:gd name="T1" fmla="*/ 14736 h 14736"/>
                  <a:gd name="T2" fmla="*/ 22213 w 22213"/>
                  <a:gd name="T3" fmla="*/ 7501 h 14736"/>
                  <a:gd name="T4" fmla="*/ 0 w 22213"/>
                  <a:gd name="T5" fmla="*/ 0 h 14736"/>
                  <a:gd name="T6" fmla="*/ 0 w 22213"/>
                  <a:gd name="T7" fmla="*/ 9401 h 14736"/>
                  <a:gd name="T8" fmla="*/ 16950 w 22213"/>
                  <a:gd name="T9" fmla="*/ 14736 h 14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13" h="14736">
                    <a:moveTo>
                      <a:pt x="16950" y="14736"/>
                    </a:moveTo>
                    <a:lnTo>
                      <a:pt x="22213" y="7501"/>
                    </a:lnTo>
                    <a:lnTo>
                      <a:pt x="0" y="0"/>
                    </a:lnTo>
                    <a:lnTo>
                      <a:pt x="0" y="9401"/>
                    </a:lnTo>
                    <a:lnTo>
                      <a:pt x="16950" y="14736"/>
                    </a:lnTo>
                    <a:close/>
                  </a:path>
                </a:pathLst>
              </a:custGeom>
              <a:solidFill>
                <a:srgbClr val="7030A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315784" y="1201771"/>
              <a:ext cx="1354019" cy="1280642"/>
              <a:chOff x="6315784" y="1201771"/>
              <a:chExt cx="1354019" cy="1280642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 rot="10800000">
                <a:off x="6993253" y="1201771"/>
                <a:ext cx="676550" cy="1280642"/>
              </a:xfrm>
              <a:custGeom>
                <a:avLst/>
                <a:gdLst>
                  <a:gd name="T0" fmla="*/ 8836 w 8836"/>
                  <a:gd name="T1" fmla="*/ 14957 h 14957"/>
                  <a:gd name="T2" fmla="*/ 8836 w 8836"/>
                  <a:gd name="T3" fmla="*/ 6 h 14957"/>
                  <a:gd name="T4" fmla="*/ 8818 w 8836"/>
                  <a:gd name="T5" fmla="*/ 0 h 14957"/>
                  <a:gd name="T6" fmla="*/ 1497 w 8836"/>
                  <a:gd name="T7" fmla="*/ 2336 h 14957"/>
                  <a:gd name="T8" fmla="*/ 0 w 8836"/>
                  <a:gd name="T9" fmla="*/ 2812 h 14957"/>
                  <a:gd name="T10" fmla="*/ 8836 w 8836"/>
                  <a:gd name="T11" fmla="*/ 14957 h 14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36" h="14957">
                    <a:moveTo>
                      <a:pt x="8836" y="14957"/>
                    </a:moveTo>
                    <a:lnTo>
                      <a:pt x="8836" y="6"/>
                    </a:lnTo>
                    <a:lnTo>
                      <a:pt x="8818" y="0"/>
                    </a:lnTo>
                    <a:lnTo>
                      <a:pt x="1497" y="2336"/>
                    </a:lnTo>
                    <a:lnTo>
                      <a:pt x="0" y="2812"/>
                    </a:lnTo>
                    <a:lnTo>
                      <a:pt x="8836" y="14957"/>
                    </a:lnTo>
                    <a:close/>
                  </a:path>
                </a:pathLst>
              </a:custGeom>
              <a:solidFill>
                <a:srgbClr val="7030A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 rot="10800000">
                <a:off x="6315784" y="1201771"/>
                <a:ext cx="677468" cy="1279957"/>
              </a:xfrm>
              <a:custGeom>
                <a:avLst/>
                <a:gdLst>
                  <a:gd name="T0" fmla="*/ 8850 w 8850"/>
                  <a:gd name="T1" fmla="*/ 2785 h 14951"/>
                  <a:gd name="T2" fmla="*/ 7241 w 8850"/>
                  <a:gd name="T3" fmla="*/ 2279 h 14951"/>
                  <a:gd name="T4" fmla="*/ 0 w 8850"/>
                  <a:gd name="T5" fmla="*/ 0 h 14951"/>
                  <a:gd name="T6" fmla="*/ 0 w 8850"/>
                  <a:gd name="T7" fmla="*/ 14951 h 14951"/>
                  <a:gd name="T8" fmla="*/ 8850 w 8850"/>
                  <a:gd name="T9" fmla="*/ 2785 h 14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0" h="14951">
                    <a:moveTo>
                      <a:pt x="8850" y="2785"/>
                    </a:moveTo>
                    <a:lnTo>
                      <a:pt x="7241" y="2279"/>
                    </a:lnTo>
                    <a:lnTo>
                      <a:pt x="0" y="0"/>
                    </a:lnTo>
                    <a:lnTo>
                      <a:pt x="0" y="14951"/>
                    </a:lnTo>
                    <a:lnTo>
                      <a:pt x="8850" y="2785"/>
                    </a:lnTo>
                    <a:close/>
                  </a:path>
                </a:pathLst>
              </a:custGeom>
              <a:solidFill>
                <a:srgbClr val="7030A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rot="10800000">
            <a:off x="6594253" y="2385749"/>
            <a:ext cx="3059099" cy="2929320"/>
            <a:chOff x="5292922" y="1201771"/>
            <a:chExt cx="3400662" cy="3256391"/>
          </a:xfrm>
        </p:grpSpPr>
        <p:grpSp>
          <p:nvGrpSpPr>
            <p:cNvPr id="32" name="Group 31"/>
            <p:cNvGrpSpPr/>
            <p:nvPr/>
          </p:nvGrpSpPr>
          <p:grpSpPr>
            <a:xfrm>
              <a:off x="5775187" y="2282441"/>
              <a:ext cx="2433375" cy="1221062"/>
              <a:chOff x="5775187" y="2282441"/>
              <a:chExt cx="2433375" cy="1221062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 rot="10800000">
                <a:off x="6993253" y="2355719"/>
                <a:ext cx="1215309" cy="1147784"/>
              </a:xfrm>
              <a:custGeom>
                <a:avLst/>
                <a:gdLst>
                  <a:gd name="T0" fmla="*/ 6071 w 15876"/>
                  <a:gd name="T1" fmla="*/ 13407 h 13407"/>
                  <a:gd name="T2" fmla="*/ 15858 w 15876"/>
                  <a:gd name="T3" fmla="*/ 10287 h 13407"/>
                  <a:gd name="T4" fmla="*/ 15876 w 15876"/>
                  <a:gd name="T5" fmla="*/ 10292 h 13407"/>
                  <a:gd name="T6" fmla="*/ 15876 w 15876"/>
                  <a:gd name="T7" fmla="*/ 0 h 13407"/>
                  <a:gd name="T8" fmla="*/ 1592 w 15876"/>
                  <a:gd name="T9" fmla="*/ 4555 h 13407"/>
                  <a:gd name="T10" fmla="*/ 0 w 15876"/>
                  <a:gd name="T11" fmla="*/ 5063 h 13407"/>
                  <a:gd name="T12" fmla="*/ 6071 w 15876"/>
                  <a:gd name="T13" fmla="*/ 13407 h 13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6" h="13407">
                    <a:moveTo>
                      <a:pt x="6071" y="13407"/>
                    </a:moveTo>
                    <a:lnTo>
                      <a:pt x="15858" y="10287"/>
                    </a:lnTo>
                    <a:lnTo>
                      <a:pt x="15876" y="10292"/>
                    </a:lnTo>
                    <a:lnTo>
                      <a:pt x="15876" y="0"/>
                    </a:lnTo>
                    <a:lnTo>
                      <a:pt x="1592" y="4555"/>
                    </a:lnTo>
                    <a:lnTo>
                      <a:pt x="0" y="5063"/>
                    </a:lnTo>
                    <a:lnTo>
                      <a:pt x="6071" y="1340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10800000">
                <a:off x="6993253" y="2282441"/>
                <a:ext cx="750497" cy="340363"/>
              </a:xfrm>
              <a:custGeom>
                <a:avLst/>
                <a:gdLst>
                  <a:gd name="T0" fmla="*/ 9787 w 9805"/>
                  <a:gd name="T1" fmla="*/ 1641 h 3977"/>
                  <a:gd name="T2" fmla="*/ 9805 w 9805"/>
                  <a:gd name="T3" fmla="*/ 1647 h 3977"/>
                  <a:gd name="T4" fmla="*/ 9805 w 9805"/>
                  <a:gd name="T5" fmla="*/ 5 h 3977"/>
                  <a:gd name="T6" fmla="*/ 9787 w 9805"/>
                  <a:gd name="T7" fmla="*/ 0 h 3977"/>
                  <a:gd name="T8" fmla="*/ 0 w 9805"/>
                  <a:gd name="T9" fmla="*/ 3120 h 3977"/>
                  <a:gd name="T10" fmla="*/ 22 w 9805"/>
                  <a:gd name="T11" fmla="*/ 3151 h 3977"/>
                  <a:gd name="T12" fmla="*/ 2466 w 9805"/>
                  <a:gd name="T13" fmla="*/ 3977 h 3977"/>
                  <a:gd name="T14" fmla="*/ 9787 w 9805"/>
                  <a:gd name="T15" fmla="*/ 1641 h 3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05" h="3977">
                    <a:moveTo>
                      <a:pt x="9787" y="1641"/>
                    </a:moveTo>
                    <a:lnTo>
                      <a:pt x="9805" y="1647"/>
                    </a:lnTo>
                    <a:lnTo>
                      <a:pt x="9805" y="5"/>
                    </a:lnTo>
                    <a:lnTo>
                      <a:pt x="9787" y="0"/>
                    </a:lnTo>
                    <a:lnTo>
                      <a:pt x="0" y="3120"/>
                    </a:lnTo>
                    <a:lnTo>
                      <a:pt x="22" y="3151"/>
                    </a:lnTo>
                    <a:lnTo>
                      <a:pt x="2466" y="3977"/>
                    </a:lnTo>
                    <a:lnTo>
                      <a:pt x="9787" y="1641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 rot="10800000">
                <a:off x="6246430" y="2286549"/>
                <a:ext cx="746823" cy="335570"/>
              </a:xfrm>
              <a:custGeom>
                <a:avLst/>
                <a:gdLst>
                  <a:gd name="T0" fmla="*/ 7241 w 9758"/>
                  <a:gd name="T1" fmla="*/ 3921 h 3921"/>
                  <a:gd name="T2" fmla="*/ 9758 w 9758"/>
                  <a:gd name="T3" fmla="*/ 3071 h 3921"/>
                  <a:gd name="T4" fmla="*/ 0 w 9758"/>
                  <a:gd name="T5" fmla="*/ 0 h 3921"/>
                  <a:gd name="T6" fmla="*/ 0 w 9758"/>
                  <a:gd name="T7" fmla="*/ 1642 h 3921"/>
                  <a:gd name="T8" fmla="*/ 7241 w 9758"/>
                  <a:gd name="T9" fmla="*/ 3921 h 3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58" h="3921">
                    <a:moveTo>
                      <a:pt x="7241" y="3921"/>
                    </a:moveTo>
                    <a:lnTo>
                      <a:pt x="9758" y="3071"/>
                    </a:lnTo>
                    <a:lnTo>
                      <a:pt x="0" y="0"/>
                    </a:lnTo>
                    <a:lnTo>
                      <a:pt x="0" y="1642"/>
                    </a:lnTo>
                    <a:lnTo>
                      <a:pt x="7241" y="392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 rot="10800000">
                <a:off x="5775187" y="2359142"/>
                <a:ext cx="1218065" cy="1144360"/>
              </a:xfrm>
              <a:custGeom>
                <a:avLst/>
                <a:gdLst>
                  <a:gd name="T0" fmla="*/ 9758 w 15915"/>
                  <a:gd name="T1" fmla="*/ 13363 h 13363"/>
                  <a:gd name="T2" fmla="*/ 9863 w 15915"/>
                  <a:gd name="T3" fmla="*/ 13328 h 13363"/>
                  <a:gd name="T4" fmla="*/ 15915 w 15915"/>
                  <a:gd name="T5" fmla="*/ 5008 h 13363"/>
                  <a:gd name="T6" fmla="*/ 14281 w 15915"/>
                  <a:gd name="T7" fmla="*/ 4494 h 13363"/>
                  <a:gd name="T8" fmla="*/ 0 w 15915"/>
                  <a:gd name="T9" fmla="*/ 0 h 13363"/>
                  <a:gd name="T10" fmla="*/ 0 w 15915"/>
                  <a:gd name="T11" fmla="*/ 10292 h 13363"/>
                  <a:gd name="T12" fmla="*/ 9758 w 15915"/>
                  <a:gd name="T13" fmla="*/ 13363 h 13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15" h="13363">
                    <a:moveTo>
                      <a:pt x="9758" y="13363"/>
                    </a:moveTo>
                    <a:lnTo>
                      <a:pt x="9863" y="13328"/>
                    </a:lnTo>
                    <a:lnTo>
                      <a:pt x="15915" y="5008"/>
                    </a:lnTo>
                    <a:lnTo>
                      <a:pt x="14281" y="4494"/>
                    </a:lnTo>
                    <a:lnTo>
                      <a:pt x="0" y="0"/>
                    </a:lnTo>
                    <a:lnTo>
                      <a:pt x="0" y="10292"/>
                    </a:lnTo>
                    <a:lnTo>
                      <a:pt x="9758" y="133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292922" y="3113146"/>
              <a:ext cx="3400662" cy="1345016"/>
              <a:chOff x="5292922" y="3113146"/>
              <a:chExt cx="3400662" cy="1345016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 rot="10800000">
                <a:off x="6993253" y="3113146"/>
                <a:ext cx="1294309" cy="539650"/>
              </a:xfrm>
              <a:custGeom>
                <a:avLst/>
                <a:gdLst>
                  <a:gd name="T0" fmla="*/ 16909 w 16909"/>
                  <a:gd name="T1" fmla="*/ 1750 h 6305"/>
                  <a:gd name="T2" fmla="*/ 16909 w 16909"/>
                  <a:gd name="T3" fmla="*/ 0 h 6305"/>
                  <a:gd name="T4" fmla="*/ 0 w 16909"/>
                  <a:gd name="T5" fmla="*/ 5393 h 6305"/>
                  <a:gd name="T6" fmla="*/ 26 w 16909"/>
                  <a:gd name="T7" fmla="*/ 5428 h 6305"/>
                  <a:gd name="T8" fmla="*/ 2625 w 16909"/>
                  <a:gd name="T9" fmla="*/ 6305 h 6305"/>
                  <a:gd name="T10" fmla="*/ 16909 w 16909"/>
                  <a:gd name="T11" fmla="*/ 1750 h 6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09" h="6305">
                    <a:moveTo>
                      <a:pt x="16909" y="1750"/>
                    </a:moveTo>
                    <a:lnTo>
                      <a:pt x="16909" y="0"/>
                    </a:lnTo>
                    <a:lnTo>
                      <a:pt x="0" y="5393"/>
                    </a:lnTo>
                    <a:lnTo>
                      <a:pt x="26" y="5428"/>
                    </a:lnTo>
                    <a:lnTo>
                      <a:pt x="2625" y="6305"/>
                    </a:lnTo>
                    <a:lnTo>
                      <a:pt x="16909" y="1750"/>
                    </a:lnTo>
                    <a:close/>
                  </a:path>
                </a:pathLst>
              </a:custGeom>
              <a:solidFill>
                <a:srgbClr val="005B71"/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 rot="10800000">
                <a:off x="5695728" y="3118625"/>
                <a:ext cx="1297524" cy="534171"/>
              </a:xfrm>
              <a:custGeom>
                <a:avLst/>
                <a:gdLst>
                  <a:gd name="T0" fmla="*/ 0 w 16950"/>
                  <a:gd name="T1" fmla="*/ 1750 h 6244"/>
                  <a:gd name="T2" fmla="*/ 14281 w 16950"/>
                  <a:gd name="T3" fmla="*/ 6244 h 6244"/>
                  <a:gd name="T4" fmla="*/ 16942 w 16950"/>
                  <a:gd name="T5" fmla="*/ 5346 h 6244"/>
                  <a:gd name="T6" fmla="*/ 16950 w 16950"/>
                  <a:gd name="T7" fmla="*/ 5335 h 6244"/>
                  <a:gd name="T8" fmla="*/ 0 w 16950"/>
                  <a:gd name="T9" fmla="*/ 0 h 6244"/>
                  <a:gd name="T10" fmla="*/ 0 w 16950"/>
                  <a:gd name="T11" fmla="*/ 1750 h 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50" h="6244">
                    <a:moveTo>
                      <a:pt x="0" y="1750"/>
                    </a:moveTo>
                    <a:lnTo>
                      <a:pt x="14281" y="6244"/>
                    </a:lnTo>
                    <a:lnTo>
                      <a:pt x="16942" y="5346"/>
                    </a:lnTo>
                    <a:lnTo>
                      <a:pt x="16950" y="5335"/>
                    </a:lnTo>
                    <a:lnTo>
                      <a:pt x="0" y="0"/>
                    </a:lnTo>
                    <a:lnTo>
                      <a:pt x="0" y="175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 rot="10800000">
                <a:off x="6993253" y="3191217"/>
                <a:ext cx="1700331" cy="1266945"/>
              </a:xfrm>
              <a:custGeom>
                <a:avLst/>
                <a:gdLst>
                  <a:gd name="T0" fmla="*/ 5304 w 22213"/>
                  <a:gd name="T1" fmla="*/ 14794 h 14794"/>
                  <a:gd name="T2" fmla="*/ 22213 w 22213"/>
                  <a:gd name="T3" fmla="*/ 9401 h 14794"/>
                  <a:gd name="T4" fmla="*/ 22213 w 22213"/>
                  <a:gd name="T5" fmla="*/ 0 h 14794"/>
                  <a:gd name="T6" fmla="*/ 0 w 22213"/>
                  <a:gd name="T7" fmla="*/ 7501 h 14794"/>
                  <a:gd name="T8" fmla="*/ 5304 w 22213"/>
                  <a:gd name="T9" fmla="*/ 14794 h 14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13" h="14794">
                    <a:moveTo>
                      <a:pt x="5304" y="14794"/>
                    </a:moveTo>
                    <a:lnTo>
                      <a:pt x="22213" y="9401"/>
                    </a:lnTo>
                    <a:lnTo>
                      <a:pt x="22213" y="0"/>
                    </a:lnTo>
                    <a:lnTo>
                      <a:pt x="0" y="7501"/>
                    </a:lnTo>
                    <a:lnTo>
                      <a:pt x="5304" y="14794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 rot="10800000">
                <a:off x="5292922" y="3196011"/>
                <a:ext cx="1700331" cy="1262151"/>
              </a:xfrm>
              <a:custGeom>
                <a:avLst/>
                <a:gdLst>
                  <a:gd name="T0" fmla="*/ 16950 w 22213"/>
                  <a:gd name="T1" fmla="*/ 14736 h 14736"/>
                  <a:gd name="T2" fmla="*/ 22213 w 22213"/>
                  <a:gd name="T3" fmla="*/ 7501 h 14736"/>
                  <a:gd name="T4" fmla="*/ 0 w 22213"/>
                  <a:gd name="T5" fmla="*/ 0 h 14736"/>
                  <a:gd name="T6" fmla="*/ 0 w 22213"/>
                  <a:gd name="T7" fmla="*/ 9401 h 14736"/>
                  <a:gd name="T8" fmla="*/ 16950 w 22213"/>
                  <a:gd name="T9" fmla="*/ 14736 h 14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13" h="14736">
                    <a:moveTo>
                      <a:pt x="16950" y="14736"/>
                    </a:moveTo>
                    <a:lnTo>
                      <a:pt x="22213" y="7501"/>
                    </a:lnTo>
                    <a:lnTo>
                      <a:pt x="0" y="0"/>
                    </a:lnTo>
                    <a:lnTo>
                      <a:pt x="0" y="9401"/>
                    </a:lnTo>
                    <a:lnTo>
                      <a:pt x="16950" y="147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315784" y="1201771"/>
              <a:ext cx="1354019" cy="1280642"/>
              <a:chOff x="6315784" y="1201771"/>
              <a:chExt cx="1354019" cy="1280642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 rot="10800000">
                <a:off x="6993253" y="1201771"/>
                <a:ext cx="676550" cy="1280642"/>
              </a:xfrm>
              <a:custGeom>
                <a:avLst/>
                <a:gdLst>
                  <a:gd name="T0" fmla="*/ 8836 w 8836"/>
                  <a:gd name="T1" fmla="*/ 14957 h 14957"/>
                  <a:gd name="T2" fmla="*/ 8836 w 8836"/>
                  <a:gd name="T3" fmla="*/ 6 h 14957"/>
                  <a:gd name="T4" fmla="*/ 8818 w 8836"/>
                  <a:gd name="T5" fmla="*/ 0 h 14957"/>
                  <a:gd name="T6" fmla="*/ 1497 w 8836"/>
                  <a:gd name="T7" fmla="*/ 2336 h 14957"/>
                  <a:gd name="T8" fmla="*/ 0 w 8836"/>
                  <a:gd name="T9" fmla="*/ 2812 h 14957"/>
                  <a:gd name="T10" fmla="*/ 8836 w 8836"/>
                  <a:gd name="T11" fmla="*/ 14957 h 14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36" h="14957">
                    <a:moveTo>
                      <a:pt x="8836" y="14957"/>
                    </a:moveTo>
                    <a:lnTo>
                      <a:pt x="8836" y="6"/>
                    </a:lnTo>
                    <a:lnTo>
                      <a:pt x="8818" y="0"/>
                    </a:lnTo>
                    <a:lnTo>
                      <a:pt x="1497" y="2336"/>
                    </a:lnTo>
                    <a:lnTo>
                      <a:pt x="0" y="2812"/>
                    </a:lnTo>
                    <a:lnTo>
                      <a:pt x="8836" y="14957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 rot="10800000">
                <a:off x="6315784" y="1201771"/>
                <a:ext cx="677468" cy="1279957"/>
              </a:xfrm>
              <a:custGeom>
                <a:avLst/>
                <a:gdLst>
                  <a:gd name="T0" fmla="*/ 8850 w 8850"/>
                  <a:gd name="T1" fmla="*/ 2785 h 14951"/>
                  <a:gd name="T2" fmla="*/ 7241 w 8850"/>
                  <a:gd name="T3" fmla="*/ 2279 h 14951"/>
                  <a:gd name="T4" fmla="*/ 0 w 8850"/>
                  <a:gd name="T5" fmla="*/ 0 h 14951"/>
                  <a:gd name="T6" fmla="*/ 0 w 8850"/>
                  <a:gd name="T7" fmla="*/ 14951 h 14951"/>
                  <a:gd name="T8" fmla="*/ 8850 w 8850"/>
                  <a:gd name="T9" fmla="*/ 2785 h 14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0" h="14951">
                    <a:moveTo>
                      <a:pt x="8850" y="2785"/>
                    </a:moveTo>
                    <a:lnTo>
                      <a:pt x="7241" y="2279"/>
                    </a:lnTo>
                    <a:lnTo>
                      <a:pt x="0" y="0"/>
                    </a:lnTo>
                    <a:lnTo>
                      <a:pt x="0" y="14951"/>
                    </a:lnTo>
                    <a:lnTo>
                      <a:pt x="8850" y="278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2665072" y="1728104"/>
            <a:ext cx="3459427" cy="68022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Ambulatory Care market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97376" y="5049872"/>
            <a:ext cx="3879377" cy="150332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12200" dirty="0">
                <a:solidFill>
                  <a:schemeClr val="accent1"/>
                </a:solidFill>
              </a:rPr>
              <a:t>131</a:t>
            </a:r>
            <a:r>
              <a:rPr lang="en-US" sz="3199" dirty="0">
                <a:solidFill>
                  <a:schemeClr val="accent1"/>
                </a:solidFill>
              </a:rPr>
              <a:t>million</a:t>
            </a:r>
          </a:p>
          <a:p>
            <a:pPr algn="r"/>
            <a:r>
              <a:rPr lang="en-US" dirty="0">
                <a:solidFill>
                  <a:schemeClr val="accent1"/>
                </a:solidFill>
              </a:rPr>
              <a:t>potential visits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10434" y="1728104"/>
            <a:ext cx="3527151" cy="68022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srgbClr val="00B5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market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425354" y="3534188"/>
            <a:ext cx="1986327" cy="943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09448"/>
            <a:r>
              <a:rPr lang="en-US" sz="3199" dirty="0">
                <a:solidFill>
                  <a:srgbClr val="0A5287"/>
                </a:solidFill>
                <a:latin typeface="Calibri"/>
              </a:rPr>
              <a:t>78%</a:t>
            </a:r>
            <a:br>
              <a:rPr lang="en-US" sz="3199" dirty="0">
                <a:solidFill>
                  <a:srgbClr val="0A5287"/>
                </a:solidFill>
                <a:latin typeface="Calibri"/>
              </a:rPr>
            </a:br>
            <a:r>
              <a:rPr lang="en-US" sz="1466" i="1" dirty="0">
                <a:solidFill>
                  <a:srgbClr val="0A5287"/>
                </a:solidFill>
                <a:latin typeface="Calibri"/>
              </a:rPr>
              <a:t>estimated treatable through telehealth</a:t>
            </a:r>
            <a:endParaRPr lang="en-US" sz="1466" i="1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25354" y="2394299"/>
            <a:ext cx="1986327" cy="943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457200"/>
            <a:r>
              <a:rPr lang="en-US" sz="3199" dirty="0">
                <a:solidFill>
                  <a:srgbClr val="0A5287"/>
                </a:solidFill>
                <a:latin typeface="Calibri"/>
              </a:rPr>
              <a:t>168</a:t>
            </a:r>
            <a:r>
              <a:rPr lang="en-US" sz="2399" dirty="0">
                <a:solidFill>
                  <a:srgbClr val="0A5287"/>
                </a:solidFill>
                <a:latin typeface="Calibri"/>
              </a:rPr>
              <a:t>m.</a:t>
            </a:r>
            <a:br>
              <a:rPr lang="en-US" sz="3199" dirty="0">
                <a:solidFill>
                  <a:srgbClr val="0A5287"/>
                </a:solidFill>
                <a:latin typeface="Calibri"/>
              </a:rPr>
            </a:br>
            <a:r>
              <a:rPr lang="en-US" sz="1466" i="1" dirty="0">
                <a:solidFill>
                  <a:srgbClr val="0A5287"/>
                </a:solidFill>
                <a:latin typeface="Calibri"/>
              </a:rPr>
              <a:t>million annual addressable visits</a:t>
            </a:r>
            <a:endParaRPr lang="en-US" sz="1466" i="1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3605" y="5154437"/>
            <a:ext cx="3879271" cy="130972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600" dirty="0">
                <a:solidFill>
                  <a:srgbClr val="7030A0"/>
                </a:solidFill>
              </a:rPr>
              <a:t>417</a:t>
            </a:r>
            <a:r>
              <a:rPr lang="en-US" sz="3199" dirty="0">
                <a:solidFill>
                  <a:srgbClr val="7030A0"/>
                </a:solidFill>
              </a:rPr>
              <a:t>million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potential visits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96332" y="3534188"/>
            <a:ext cx="1986327" cy="943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448"/>
            <a:r>
              <a:rPr lang="en-US" sz="3199" dirty="0">
                <a:solidFill>
                  <a:srgbClr val="0A5287"/>
                </a:solidFill>
                <a:latin typeface="Calibri"/>
              </a:rPr>
              <a:t>33%</a:t>
            </a:r>
            <a:br>
              <a:rPr lang="en-US" sz="3199" dirty="0">
                <a:solidFill>
                  <a:srgbClr val="0A5287"/>
                </a:solidFill>
                <a:latin typeface="Calibri"/>
              </a:rPr>
            </a:br>
            <a:r>
              <a:rPr lang="en-US" sz="1466" i="1" dirty="0">
                <a:solidFill>
                  <a:srgbClr val="0A5287"/>
                </a:solidFill>
                <a:latin typeface="Calibri"/>
              </a:rPr>
              <a:t>estimated treatable through telehealth</a:t>
            </a:r>
            <a:endParaRPr lang="en-US" sz="1466" i="1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96331" y="2394299"/>
            <a:ext cx="1749316" cy="943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/>
            <a:r>
              <a:rPr lang="en-US" sz="3199" dirty="0">
                <a:solidFill>
                  <a:srgbClr val="0A5287"/>
                </a:solidFill>
                <a:latin typeface="Calibri"/>
              </a:rPr>
              <a:t>1.25</a:t>
            </a:r>
            <a:r>
              <a:rPr lang="en-US" sz="2399" dirty="0">
                <a:solidFill>
                  <a:srgbClr val="0A5287"/>
                </a:solidFill>
                <a:latin typeface="Calibri"/>
              </a:rPr>
              <a:t>b</a:t>
            </a:r>
            <a:br>
              <a:rPr lang="en-US" sz="3199" dirty="0">
                <a:solidFill>
                  <a:srgbClr val="0A5287"/>
                </a:solidFill>
                <a:latin typeface="Calibri"/>
              </a:rPr>
            </a:br>
            <a:r>
              <a:rPr lang="en-US" sz="1466" i="1" dirty="0">
                <a:solidFill>
                  <a:srgbClr val="0A5287"/>
                </a:solidFill>
                <a:latin typeface="Calibri"/>
              </a:rPr>
              <a:t>billion ambulatory care visits</a:t>
            </a:r>
            <a:r>
              <a:rPr lang="en-US" sz="1466" i="1" baseline="30000" dirty="0">
                <a:solidFill>
                  <a:srgbClr val="0A5287"/>
                </a:solidFill>
                <a:latin typeface="Calibri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14445" y="4904527"/>
            <a:ext cx="2514870" cy="953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866" dirty="0">
                <a:solidFill>
                  <a:srgbClr val="92D050"/>
                </a:solidFill>
                <a:latin typeface="Calibri"/>
              </a:rPr>
              <a:t>71% of employer sponsored ER visits are unnecessary</a:t>
            </a:r>
          </a:p>
        </p:txBody>
      </p:sp>
      <p:pic>
        <p:nvPicPr>
          <p:cNvPr id="58" name="Picture 9" descr="http://upload.wikimedia.org/wikipedia/commons/4/45/US-CDC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7" y="2440116"/>
            <a:ext cx="431165" cy="2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59" y="2522081"/>
            <a:ext cx="595521" cy="23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05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1"/>
            <a:ext cx="12188825" cy="984885"/>
          </a:xfrm>
        </p:spPr>
        <p:txBody>
          <a:bodyPr/>
          <a:lstStyle/>
          <a:p>
            <a:r>
              <a:rPr lang="en-US" dirty="0"/>
              <a:t>The size of the opportunity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1188" y="6271554"/>
            <a:ext cx="6109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>
                <a:solidFill>
                  <a:srgbClr val="FFFFFF"/>
                </a:solidFill>
                <a:latin typeface="Calibri"/>
              </a:rPr>
              <a:t>1. Source: CDC, AHRQ, Forbes “ The Future of Health Ecosystem” 2/3/2016</a:t>
            </a: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2915027" y="2385749"/>
            <a:ext cx="3059099" cy="2929320"/>
            <a:chOff x="5292922" y="1201771"/>
            <a:chExt cx="3400662" cy="3256391"/>
          </a:xfrm>
        </p:grpSpPr>
        <p:grpSp>
          <p:nvGrpSpPr>
            <p:cNvPr id="18" name="Group 17"/>
            <p:cNvGrpSpPr/>
            <p:nvPr/>
          </p:nvGrpSpPr>
          <p:grpSpPr>
            <a:xfrm>
              <a:off x="5775187" y="2282441"/>
              <a:ext cx="2433375" cy="1221062"/>
              <a:chOff x="5775187" y="2282441"/>
              <a:chExt cx="2433375" cy="1221062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 rot="10800000">
                <a:off x="6993253" y="2355719"/>
                <a:ext cx="1215309" cy="1147784"/>
              </a:xfrm>
              <a:custGeom>
                <a:avLst/>
                <a:gdLst>
                  <a:gd name="T0" fmla="*/ 6071 w 15876"/>
                  <a:gd name="T1" fmla="*/ 13407 h 13407"/>
                  <a:gd name="T2" fmla="*/ 15858 w 15876"/>
                  <a:gd name="T3" fmla="*/ 10287 h 13407"/>
                  <a:gd name="T4" fmla="*/ 15876 w 15876"/>
                  <a:gd name="T5" fmla="*/ 10292 h 13407"/>
                  <a:gd name="T6" fmla="*/ 15876 w 15876"/>
                  <a:gd name="T7" fmla="*/ 0 h 13407"/>
                  <a:gd name="T8" fmla="*/ 1592 w 15876"/>
                  <a:gd name="T9" fmla="*/ 4555 h 13407"/>
                  <a:gd name="T10" fmla="*/ 0 w 15876"/>
                  <a:gd name="T11" fmla="*/ 5063 h 13407"/>
                  <a:gd name="T12" fmla="*/ 6071 w 15876"/>
                  <a:gd name="T13" fmla="*/ 13407 h 13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6" h="13407">
                    <a:moveTo>
                      <a:pt x="6071" y="13407"/>
                    </a:moveTo>
                    <a:lnTo>
                      <a:pt x="15858" y="10287"/>
                    </a:lnTo>
                    <a:lnTo>
                      <a:pt x="15876" y="10292"/>
                    </a:lnTo>
                    <a:lnTo>
                      <a:pt x="15876" y="0"/>
                    </a:lnTo>
                    <a:lnTo>
                      <a:pt x="1592" y="4555"/>
                    </a:lnTo>
                    <a:lnTo>
                      <a:pt x="0" y="5063"/>
                    </a:lnTo>
                    <a:lnTo>
                      <a:pt x="6071" y="13407"/>
                    </a:lnTo>
                    <a:close/>
                  </a:path>
                </a:pathLst>
              </a:custGeom>
              <a:solidFill>
                <a:schemeClr val="accent5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 rot="10800000">
                <a:off x="6993253" y="2282441"/>
                <a:ext cx="750497" cy="340363"/>
              </a:xfrm>
              <a:custGeom>
                <a:avLst/>
                <a:gdLst>
                  <a:gd name="T0" fmla="*/ 9787 w 9805"/>
                  <a:gd name="T1" fmla="*/ 1641 h 3977"/>
                  <a:gd name="T2" fmla="*/ 9805 w 9805"/>
                  <a:gd name="T3" fmla="*/ 1647 h 3977"/>
                  <a:gd name="T4" fmla="*/ 9805 w 9805"/>
                  <a:gd name="T5" fmla="*/ 5 h 3977"/>
                  <a:gd name="T6" fmla="*/ 9787 w 9805"/>
                  <a:gd name="T7" fmla="*/ 0 h 3977"/>
                  <a:gd name="T8" fmla="*/ 0 w 9805"/>
                  <a:gd name="T9" fmla="*/ 3120 h 3977"/>
                  <a:gd name="T10" fmla="*/ 22 w 9805"/>
                  <a:gd name="T11" fmla="*/ 3151 h 3977"/>
                  <a:gd name="T12" fmla="*/ 2466 w 9805"/>
                  <a:gd name="T13" fmla="*/ 3977 h 3977"/>
                  <a:gd name="T14" fmla="*/ 9787 w 9805"/>
                  <a:gd name="T15" fmla="*/ 1641 h 3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05" h="3977">
                    <a:moveTo>
                      <a:pt x="9787" y="1641"/>
                    </a:moveTo>
                    <a:lnTo>
                      <a:pt x="9805" y="1647"/>
                    </a:lnTo>
                    <a:lnTo>
                      <a:pt x="9805" y="5"/>
                    </a:lnTo>
                    <a:lnTo>
                      <a:pt x="9787" y="0"/>
                    </a:lnTo>
                    <a:lnTo>
                      <a:pt x="0" y="3120"/>
                    </a:lnTo>
                    <a:lnTo>
                      <a:pt x="22" y="3151"/>
                    </a:lnTo>
                    <a:lnTo>
                      <a:pt x="2466" y="3977"/>
                    </a:lnTo>
                    <a:lnTo>
                      <a:pt x="9787" y="16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0800000">
                <a:off x="6246430" y="2286549"/>
                <a:ext cx="746823" cy="335570"/>
              </a:xfrm>
              <a:custGeom>
                <a:avLst/>
                <a:gdLst>
                  <a:gd name="T0" fmla="*/ 7241 w 9758"/>
                  <a:gd name="T1" fmla="*/ 3921 h 3921"/>
                  <a:gd name="T2" fmla="*/ 9758 w 9758"/>
                  <a:gd name="T3" fmla="*/ 3071 h 3921"/>
                  <a:gd name="T4" fmla="*/ 0 w 9758"/>
                  <a:gd name="T5" fmla="*/ 0 h 3921"/>
                  <a:gd name="T6" fmla="*/ 0 w 9758"/>
                  <a:gd name="T7" fmla="*/ 1642 h 3921"/>
                  <a:gd name="T8" fmla="*/ 7241 w 9758"/>
                  <a:gd name="T9" fmla="*/ 3921 h 3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58" h="3921">
                    <a:moveTo>
                      <a:pt x="7241" y="3921"/>
                    </a:moveTo>
                    <a:lnTo>
                      <a:pt x="9758" y="3071"/>
                    </a:lnTo>
                    <a:lnTo>
                      <a:pt x="0" y="0"/>
                    </a:lnTo>
                    <a:lnTo>
                      <a:pt x="0" y="1642"/>
                    </a:lnTo>
                    <a:lnTo>
                      <a:pt x="7241" y="392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 rot="10800000">
                <a:off x="5775187" y="2359142"/>
                <a:ext cx="1218065" cy="1144360"/>
              </a:xfrm>
              <a:custGeom>
                <a:avLst/>
                <a:gdLst>
                  <a:gd name="T0" fmla="*/ 9758 w 15915"/>
                  <a:gd name="T1" fmla="*/ 13363 h 13363"/>
                  <a:gd name="T2" fmla="*/ 9863 w 15915"/>
                  <a:gd name="T3" fmla="*/ 13328 h 13363"/>
                  <a:gd name="T4" fmla="*/ 15915 w 15915"/>
                  <a:gd name="T5" fmla="*/ 5008 h 13363"/>
                  <a:gd name="T6" fmla="*/ 14281 w 15915"/>
                  <a:gd name="T7" fmla="*/ 4494 h 13363"/>
                  <a:gd name="T8" fmla="*/ 0 w 15915"/>
                  <a:gd name="T9" fmla="*/ 0 h 13363"/>
                  <a:gd name="T10" fmla="*/ 0 w 15915"/>
                  <a:gd name="T11" fmla="*/ 10292 h 13363"/>
                  <a:gd name="T12" fmla="*/ 9758 w 15915"/>
                  <a:gd name="T13" fmla="*/ 13363 h 13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15" h="13363">
                    <a:moveTo>
                      <a:pt x="9758" y="13363"/>
                    </a:moveTo>
                    <a:lnTo>
                      <a:pt x="9863" y="13328"/>
                    </a:lnTo>
                    <a:lnTo>
                      <a:pt x="15915" y="5008"/>
                    </a:lnTo>
                    <a:lnTo>
                      <a:pt x="14281" y="4494"/>
                    </a:lnTo>
                    <a:lnTo>
                      <a:pt x="0" y="0"/>
                    </a:lnTo>
                    <a:lnTo>
                      <a:pt x="0" y="10292"/>
                    </a:lnTo>
                    <a:lnTo>
                      <a:pt x="9758" y="133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292922" y="3113146"/>
              <a:ext cx="3400662" cy="1345016"/>
              <a:chOff x="5292922" y="3113146"/>
              <a:chExt cx="3400662" cy="1345016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rot="10800000">
                <a:off x="6993253" y="3113146"/>
                <a:ext cx="1294309" cy="539650"/>
              </a:xfrm>
              <a:custGeom>
                <a:avLst/>
                <a:gdLst>
                  <a:gd name="T0" fmla="*/ 16909 w 16909"/>
                  <a:gd name="T1" fmla="*/ 1750 h 6305"/>
                  <a:gd name="T2" fmla="*/ 16909 w 16909"/>
                  <a:gd name="T3" fmla="*/ 0 h 6305"/>
                  <a:gd name="T4" fmla="*/ 0 w 16909"/>
                  <a:gd name="T5" fmla="*/ 5393 h 6305"/>
                  <a:gd name="T6" fmla="*/ 26 w 16909"/>
                  <a:gd name="T7" fmla="*/ 5428 h 6305"/>
                  <a:gd name="T8" fmla="*/ 2625 w 16909"/>
                  <a:gd name="T9" fmla="*/ 6305 h 6305"/>
                  <a:gd name="T10" fmla="*/ 16909 w 16909"/>
                  <a:gd name="T11" fmla="*/ 1750 h 6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09" h="6305">
                    <a:moveTo>
                      <a:pt x="16909" y="1750"/>
                    </a:moveTo>
                    <a:lnTo>
                      <a:pt x="16909" y="0"/>
                    </a:lnTo>
                    <a:lnTo>
                      <a:pt x="0" y="5393"/>
                    </a:lnTo>
                    <a:lnTo>
                      <a:pt x="26" y="5428"/>
                    </a:lnTo>
                    <a:lnTo>
                      <a:pt x="2625" y="6305"/>
                    </a:lnTo>
                    <a:lnTo>
                      <a:pt x="16909" y="1750"/>
                    </a:lnTo>
                    <a:close/>
                  </a:path>
                </a:pathLst>
              </a:custGeom>
              <a:solidFill>
                <a:srgbClr val="2E0346"/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 rot="10800000">
                <a:off x="5695728" y="3118625"/>
                <a:ext cx="1297524" cy="534171"/>
              </a:xfrm>
              <a:custGeom>
                <a:avLst/>
                <a:gdLst>
                  <a:gd name="T0" fmla="*/ 0 w 16950"/>
                  <a:gd name="T1" fmla="*/ 1750 h 6244"/>
                  <a:gd name="T2" fmla="*/ 14281 w 16950"/>
                  <a:gd name="T3" fmla="*/ 6244 h 6244"/>
                  <a:gd name="T4" fmla="*/ 16942 w 16950"/>
                  <a:gd name="T5" fmla="*/ 5346 h 6244"/>
                  <a:gd name="T6" fmla="*/ 16950 w 16950"/>
                  <a:gd name="T7" fmla="*/ 5335 h 6244"/>
                  <a:gd name="T8" fmla="*/ 0 w 16950"/>
                  <a:gd name="T9" fmla="*/ 0 h 6244"/>
                  <a:gd name="T10" fmla="*/ 0 w 16950"/>
                  <a:gd name="T11" fmla="*/ 1750 h 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50" h="6244">
                    <a:moveTo>
                      <a:pt x="0" y="1750"/>
                    </a:moveTo>
                    <a:lnTo>
                      <a:pt x="14281" y="6244"/>
                    </a:lnTo>
                    <a:lnTo>
                      <a:pt x="16942" y="5346"/>
                    </a:lnTo>
                    <a:lnTo>
                      <a:pt x="16950" y="5335"/>
                    </a:lnTo>
                    <a:lnTo>
                      <a:pt x="0" y="0"/>
                    </a:lnTo>
                    <a:lnTo>
                      <a:pt x="0" y="175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rot="10800000">
                <a:off x="6993253" y="3191217"/>
                <a:ext cx="1700331" cy="1266945"/>
              </a:xfrm>
              <a:custGeom>
                <a:avLst/>
                <a:gdLst>
                  <a:gd name="T0" fmla="*/ 5304 w 22213"/>
                  <a:gd name="T1" fmla="*/ 14794 h 14794"/>
                  <a:gd name="T2" fmla="*/ 22213 w 22213"/>
                  <a:gd name="T3" fmla="*/ 9401 h 14794"/>
                  <a:gd name="T4" fmla="*/ 22213 w 22213"/>
                  <a:gd name="T5" fmla="*/ 0 h 14794"/>
                  <a:gd name="T6" fmla="*/ 0 w 22213"/>
                  <a:gd name="T7" fmla="*/ 7501 h 14794"/>
                  <a:gd name="T8" fmla="*/ 5304 w 22213"/>
                  <a:gd name="T9" fmla="*/ 14794 h 14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13" h="14794">
                    <a:moveTo>
                      <a:pt x="5304" y="14794"/>
                    </a:moveTo>
                    <a:lnTo>
                      <a:pt x="22213" y="9401"/>
                    </a:lnTo>
                    <a:lnTo>
                      <a:pt x="22213" y="0"/>
                    </a:lnTo>
                    <a:lnTo>
                      <a:pt x="0" y="7501"/>
                    </a:lnTo>
                    <a:lnTo>
                      <a:pt x="5304" y="14794"/>
                    </a:lnTo>
                    <a:close/>
                  </a:path>
                </a:pathLst>
              </a:custGeom>
              <a:solidFill>
                <a:srgbClr val="7030A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 rot="10800000">
                <a:off x="5292922" y="3196011"/>
                <a:ext cx="1700331" cy="1262151"/>
              </a:xfrm>
              <a:custGeom>
                <a:avLst/>
                <a:gdLst>
                  <a:gd name="T0" fmla="*/ 16950 w 22213"/>
                  <a:gd name="T1" fmla="*/ 14736 h 14736"/>
                  <a:gd name="T2" fmla="*/ 22213 w 22213"/>
                  <a:gd name="T3" fmla="*/ 7501 h 14736"/>
                  <a:gd name="T4" fmla="*/ 0 w 22213"/>
                  <a:gd name="T5" fmla="*/ 0 h 14736"/>
                  <a:gd name="T6" fmla="*/ 0 w 22213"/>
                  <a:gd name="T7" fmla="*/ 9401 h 14736"/>
                  <a:gd name="T8" fmla="*/ 16950 w 22213"/>
                  <a:gd name="T9" fmla="*/ 14736 h 14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13" h="14736">
                    <a:moveTo>
                      <a:pt x="16950" y="14736"/>
                    </a:moveTo>
                    <a:lnTo>
                      <a:pt x="22213" y="7501"/>
                    </a:lnTo>
                    <a:lnTo>
                      <a:pt x="0" y="0"/>
                    </a:lnTo>
                    <a:lnTo>
                      <a:pt x="0" y="9401"/>
                    </a:lnTo>
                    <a:lnTo>
                      <a:pt x="16950" y="14736"/>
                    </a:lnTo>
                    <a:close/>
                  </a:path>
                </a:pathLst>
              </a:custGeom>
              <a:solidFill>
                <a:srgbClr val="7030A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315784" y="1201771"/>
              <a:ext cx="1354019" cy="1280642"/>
              <a:chOff x="6315784" y="1201771"/>
              <a:chExt cx="1354019" cy="1280642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 rot="10800000">
                <a:off x="6993253" y="1201771"/>
                <a:ext cx="676550" cy="1280642"/>
              </a:xfrm>
              <a:custGeom>
                <a:avLst/>
                <a:gdLst>
                  <a:gd name="T0" fmla="*/ 8836 w 8836"/>
                  <a:gd name="T1" fmla="*/ 14957 h 14957"/>
                  <a:gd name="T2" fmla="*/ 8836 w 8836"/>
                  <a:gd name="T3" fmla="*/ 6 h 14957"/>
                  <a:gd name="T4" fmla="*/ 8818 w 8836"/>
                  <a:gd name="T5" fmla="*/ 0 h 14957"/>
                  <a:gd name="T6" fmla="*/ 1497 w 8836"/>
                  <a:gd name="T7" fmla="*/ 2336 h 14957"/>
                  <a:gd name="T8" fmla="*/ 0 w 8836"/>
                  <a:gd name="T9" fmla="*/ 2812 h 14957"/>
                  <a:gd name="T10" fmla="*/ 8836 w 8836"/>
                  <a:gd name="T11" fmla="*/ 14957 h 14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36" h="14957">
                    <a:moveTo>
                      <a:pt x="8836" y="14957"/>
                    </a:moveTo>
                    <a:lnTo>
                      <a:pt x="8836" y="6"/>
                    </a:lnTo>
                    <a:lnTo>
                      <a:pt x="8818" y="0"/>
                    </a:lnTo>
                    <a:lnTo>
                      <a:pt x="1497" y="2336"/>
                    </a:lnTo>
                    <a:lnTo>
                      <a:pt x="0" y="2812"/>
                    </a:lnTo>
                    <a:lnTo>
                      <a:pt x="8836" y="14957"/>
                    </a:lnTo>
                    <a:close/>
                  </a:path>
                </a:pathLst>
              </a:custGeom>
              <a:solidFill>
                <a:srgbClr val="7030A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 rot="10800000">
                <a:off x="6315784" y="1201771"/>
                <a:ext cx="677468" cy="1279957"/>
              </a:xfrm>
              <a:custGeom>
                <a:avLst/>
                <a:gdLst>
                  <a:gd name="T0" fmla="*/ 8850 w 8850"/>
                  <a:gd name="T1" fmla="*/ 2785 h 14951"/>
                  <a:gd name="T2" fmla="*/ 7241 w 8850"/>
                  <a:gd name="T3" fmla="*/ 2279 h 14951"/>
                  <a:gd name="T4" fmla="*/ 0 w 8850"/>
                  <a:gd name="T5" fmla="*/ 0 h 14951"/>
                  <a:gd name="T6" fmla="*/ 0 w 8850"/>
                  <a:gd name="T7" fmla="*/ 14951 h 14951"/>
                  <a:gd name="T8" fmla="*/ 8850 w 8850"/>
                  <a:gd name="T9" fmla="*/ 2785 h 14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0" h="14951">
                    <a:moveTo>
                      <a:pt x="8850" y="2785"/>
                    </a:moveTo>
                    <a:lnTo>
                      <a:pt x="7241" y="2279"/>
                    </a:lnTo>
                    <a:lnTo>
                      <a:pt x="0" y="0"/>
                    </a:lnTo>
                    <a:lnTo>
                      <a:pt x="0" y="14951"/>
                    </a:lnTo>
                    <a:lnTo>
                      <a:pt x="8850" y="2785"/>
                    </a:lnTo>
                    <a:close/>
                  </a:path>
                </a:pathLst>
              </a:custGeom>
              <a:solidFill>
                <a:srgbClr val="7030A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rot="10800000">
            <a:off x="6594253" y="2385749"/>
            <a:ext cx="3059099" cy="2929320"/>
            <a:chOff x="5292922" y="1201771"/>
            <a:chExt cx="3400662" cy="3256391"/>
          </a:xfrm>
        </p:grpSpPr>
        <p:grpSp>
          <p:nvGrpSpPr>
            <p:cNvPr id="32" name="Group 31"/>
            <p:cNvGrpSpPr/>
            <p:nvPr/>
          </p:nvGrpSpPr>
          <p:grpSpPr>
            <a:xfrm>
              <a:off x="5775187" y="2282441"/>
              <a:ext cx="2433375" cy="1221062"/>
              <a:chOff x="5775187" y="2282441"/>
              <a:chExt cx="2433375" cy="1221062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 rot="10800000">
                <a:off x="6993253" y="2355719"/>
                <a:ext cx="1215309" cy="1147784"/>
              </a:xfrm>
              <a:custGeom>
                <a:avLst/>
                <a:gdLst>
                  <a:gd name="T0" fmla="*/ 6071 w 15876"/>
                  <a:gd name="T1" fmla="*/ 13407 h 13407"/>
                  <a:gd name="T2" fmla="*/ 15858 w 15876"/>
                  <a:gd name="T3" fmla="*/ 10287 h 13407"/>
                  <a:gd name="T4" fmla="*/ 15876 w 15876"/>
                  <a:gd name="T5" fmla="*/ 10292 h 13407"/>
                  <a:gd name="T6" fmla="*/ 15876 w 15876"/>
                  <a:gd name="T7" fmla="*/ 0 h 13407"/>
                  <a:gd name="T8" fmla="*/ 1592 w 15876"/>
                  <a:gd name="T9" fmla="*/ 4555 h 13407"/>
                  <a:gd name="T10" fmla="*/ 0 w 15876"/>
                  <a:gd name="T11" fmla="*/ 5063 h 13407"/>
                  <a:gd name="T12" fmla="*/ 6071 w 15876"/>
                  <a:gd name="T13" fmla="*/ 13407 h 13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6" h="13407">
                    <a:moveTo>
                      <a:pt x="6071" y="13407"/>
                    </a:moveTo>
                    <a:lnTo>
                      <a:pt x="15858" y="10287"/>
                    </a:lnTo>
                    <a:lnTo>
                      <a:pt x="15876" y="10292"/>
                    </a:lnTo>
                    <a:lnTo>
                      <a:pt x="15876" y="0"/>
                    </a:lnTo>
                    <a:lnTo>
                      <a:pt x="1592" y="4555"/>
                    </a:lnTo>
                    <a:lnTo>
                      <a:pt x="0" y="5063"/>
                    </a:lnTo>
                    <a:lnTo>
                      <a:pt x="6071" y="1340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10800000">
                <a:off x="6993253" y="2282441"/>
                <a:ext cx="750497" cy="340363"/>
              </a:xfrm>
              <a:custGeom>
                <a:avLst/>
                <a:gdLst>
                  <a:gd name="T0" fmla="*/ 9787 w 9805"/>
                  <a:gd name="T1" fmla="*/ 1641 h 3977"/>
                  <a:gd name="T2" fmla="*/ 9805 w 9805"/>
                  <a:gd name="T3" fmla="*/ 1647 h 3977"/>
                  <a:gd name="T4" fmla="*/ 9805 w 9805"/>
                  <a:gd name="T5" fmla="*/ 5 h 3977"/>
                  <a:gd name="T6" fmla="*/ 9787 w 9805"/>
                  <a:gd name="T7" fmla="*/ 0 h 3977"/>
                  <a:gd name="T8" fmla="*/ 0 w 9805"/>
                  <a:gd name="T9" fmla="*/ 3120 h 3977"/>
                  <a:gd name="T10" fmla="*/ 22 w 9805"/>
                  <a:gd name="T11" fmla="*/ 3151 h 3977"/>
                  <a:gd name="T12" fmla="*/ 2466 w 9805"/>
                  <a:gd name="T13" fmla="*/ 3977 h 3977"/>
                  <a:gd name="T14" fmla="*/ 9787 w 9805"/>
                  <a:gd name="T15" fmla="*/ 1641 h 3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05" h="3977">
                    <a:moveTo>
                      <a:pt x="9787" y="1641"/>
                    </a:moveTo>
                    <a:lnTo>
                      <a:pt x="9805" y="1647"/>
                    </a:lnTo>
                    <a:lnTo>
                      <a:pt x="9805" y="5"/>
                    </a:lnTo>
                    <a:lnTo>
                      <a:pt x="9787" y="0"/>
                    </a:lnTo>
                    <a:lnTo>
                      <a:pt x="0" y="3120"/>
                    </a:lnTo>
                    <a:lnTo>
                      <a:pt x="22" y="3151"/>
                    </a:lnTo>
                    <a:lnTo>
                      <a:pt x="2466" y="3977"/>
                    </a:lnTo>
                    <a:lnTo>
                      <a:pt x="9787" y="1641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 rot="10800000">
                <a:off x="6246430" y="2286549"/>
                <a:ext cx="746823" cy="335570"/>
              </a:xfrm>
              <a:custGeom>
                <a:avLst/>
                <a:gdLst>
                  <a:gd name="T0" fmla="*/ 7241 w 9758"/>
                  <a:gd name="T1" fmla="*/ 3921 h 3921"/>
                  <a:gd name="T2" fmla="*/ 9758 w 9758"/>
                  <a:gd name="T3" fmla="*/ 3071 h 3921"/>
                  <a:gd name="T4" fmla="*/ 0 w 9758"/>
                  <a:gd name="T5" fmla="*/ 0 h 3921"/>
                  <a:gd name="T6" fmla="*/ 0 w 9758"/>
                  <a:gd name="T7" fmla="*/ 1642 h 3921"/>
                  <a:gd name="T8" fmla="*/ 7241 w 9758"/>
                  <a:gd name="T9" fmla="*/ 3921 h 3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58" h="3921">
                    <a:moveTo>
                      <a:pt x="7241" y="3921"/>
                    </a:moveTo>
                    <a:lnTo>
                      <a:pt x="9758" y="3071"/>
                    </a:lnTo>
                    <a:lnTo>
                      <a:pt x="0" y="0"/>
                    </a:lnTo>
                    <a:lnTo>
                      <a:pt x="0" y="1642"/>
                    </a:lnTo>
                    <a:lnTo>
                      <a:pt x="7241" y="392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 rot="10800000">
                <a:off x="5775187" y="2359142"/>
                <a:ext cx="1218065" cy="1144360"/>
              </a:xfrm>
              <a:custGeom>
                <a:avLst/>
                <a:gdLst>
                  <a:gd name="T0" fmla="*/ 9758 w 15915"/>
                  <a:gd name="T1" fmla="*/ 13363 h 13363"/>
                  <a:gd name="T2" fmla="*/ 9863 w 15915"/>
                  <a:gd name="T3" fmla="*/ 13328 h 13363"/>
                  <a:gd name="T4" fmla="*/ 15915 w 15915"/>
                  <a:gd name="T5" fmla="*/ 5008 h 13363"/>
                  <a:gd name="T6" fmla="*/ 14281 w 15915"/>
                  <a:gd name="T7" fmla="*/ 4494 h 13363"/>
                  <a:gd name="T8" fmla="*/ 0 w 15915"/>
                  <a:gd name="T9" fmla="*/ 0 h 13363"/>
                  <a:gd name="T10" fmla="*/ 0 w 15915"/>
                  <a:gd name="T11" fmla="*/ 10292 h 13363"/>
                  <a:gd name="T12" fmla="*/ 9758 w 15915"/>
                  <a:gd name="T13" fmla="*/ 13363 h 13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15" h="13363">
                    <a:moveTo>
                      <a:pt x="9758" y="13363"/>
                    </a:moveTo>
                    <a:lnTo>
                      <a:pt x="9863" y="13328"/>
                    </a:lnTo>
                    <a:lnTo>
                      <a:pt x="15915" y="5008"/>
                    </a:lnTo>
                    <a:lnTo>
                      <a:pt x="14281" y="4494"/>
                    </a:lnTo>
                    <a:lnTo>
                      <a:pt x="0" y="0"/>
                    </a:lnTo>
                    <a:lnTo>
                      <a:pt x="0" y="10292"/>
                    </a:lnTo>
                    <a:lnTo>
                      <a:pt x="9758" y="133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292922" y="3113146"/>
              <a:ext cx="3400662" cy="1345016"/>
              <a:chOff x="5292922" y="3113146"/>
              <a:chExt cx="3400662" cy="1345016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 rot="10800000">
                <a:off x="6993253" y="3113146"/>
                <a:ext cx="1294309" cy="539650"/>
              </a:xfrm>
              <a:custGeom>
                <a:avLst/>
                <a:gdLst>
                  <a:gd name="T0" fmla="*/ 16909 w 16909"/>
                  <a:gd name="T1" fmla="*/ 1750 h 6305"/>
                  <a:gd name="T2" fmla="*/ 16909 w 16909"/>
                  <a:gd name="T3" fmla="*/ 0 h 6305"/>
                  <a:gd name="T4" fmla="*/ 0 w 16909"/>
                  <a:gd name="T5" fmla="*/ 5393 h 6305"/>
                  <a:gd name="T6" fmla="*/ 26 w 16909"/>
                  <a:gd name="T7" fmla="*/ 5428 h 6305"/>
                  <a:gd name="T8" fmla="*/ 2625 w 16909"/>
                  <a:gd name="T9" fmla="*/ 6305 h 6305"/>
                  <a:gd name="T10" fmla="*/ 16909 w 16909"/>
                  <a:gd name="T11" fmla="*/ 1750 h 6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09" h="6305">
                    <a:moveTo>
                      <a:pt x="16909" y="1750"/>
                    </a:moveTo>
                    <a:lnTo>
                      <a:pt x="16909" y="0"/>
                    </a:lnTo>
                    <a:lnTo>
                      <a:pt x="0" y="5393"/>
                    </a:lnTo>
                    <a:lnTo>
                      <a:pt x="26" y="5428"/>
                    </a:lnTo>
                    <a:lnTo>
                      <a:pt x="2625" y="6305"/>
                    </a:lnTo>
                    <a:lnTo>
                      <a:pt x="16909" y="1750"/>
                    </a:lnTo>
                    <a:close/>
                  </a:path>
                </a:pathLst>
              </a:custGeom>
              <a:solidFill>
                <a:srgbClr val="005B71"/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 rot="10800000">
                <a:off x="5695728" y="3118625"/>
                <a:ext cx="1297524" cy="534171"/>
              </a:xfrm>
              <a:custGeom>
                <a:avLst/>
                <a:gdLst>
                  <a:gd name="T0" fmla="*/ 0 w 16950"/>
                  <a:gd name="T1" fmla="*/ 1750 h 6244"/>
                  <a:gd name="T2" fmla="*/ 14281 w 16950"/>
                  <a:gd name="T3" fmla="*/ 6244 h 6244"/>
                  <a:gd name="T4" fmla="*/ 16942 w 16950"/>
                  <a:gd name="T5" fmla="*/ 5346 h 6244"/>
                  <a:gd name="T6" fmla="*/ 16950 w 16950"/>
                  <a:gd name="T7" fmla="*/ 5335 h 6244"/>
                  <a:gd name="T8" fmla="*/ 0 w 16950"/>
                  <a:gd name="T9" fmla="*/ 0 h 6244"/>
                  <a:gd name="T10" fmla="*/ 0 w 16950"/>
                  <a:gd name="T11" fmla="*/ 1750 h 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50" h="6244">
                    <a:moveTo>
                      <a:pt x="0" y="1750"/>
                    </a:moveTo>
                    <a:lnTo>
                      <a:pt x="14281" y="6244"/>
                    </a:lnTo>
                    <a:lnTo>
                      <a:pt x="16942" y="5346"/>
                    </a:lnTo>
                    <a:lnTo>
                      <a:pt x="16950" y="5335"/>
                    </a:lnTo>
                    <a:lnTo>
                      <a:pt x="0" y="0"/>
                    </a:lnTo>
                    <a:lnTo>
                      <a:pt x="0" y="175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399" dirty="0">
                  <a:solidFill>
                    <a:srgbClr val="0A5287"/>
                  </a:solidFill>
                  <a:latin typeface="Calibri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 rot="10800000">
                <a:off x="6993253" y="3191217"/>
                <a:ext cx="1700331" cy="1266945"/>
              </a:xfrm>
              <a:custGeom>
                <a:avLst/>
                <a:gdLst>
                  <a:gd name="T0" fmla="*/ 5304 w 22213"/>
                  <a:gd name="T1" fmla="*/ 14794 h 14794"/>
                  <a:gd name="T2" fmla="*/ 22213 w 22213"/>
                  <a:gd name="T3" fmla="*/ 9401 h 14794"/>
                  <a:gd name="T4" fmla="*/ 22213 w 22213"/>
                  <a:gd name="T5" fmla="*/ 0 h 14794"/>
                  <a:gd name="T6" fmla="*/ 0 w 22213"/>
                  <a:gd name="T7" fmla="*/ 7501 h 14794"/>
                  <a:gd name="T8" fmla="*/ 5304 w 22213"/>
                  <a:gd name="T9" fmla="*/ 14794 h 14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13" h="14794">
                    <a:moveTo>
                      <a:pt x="5304" y="14794"/>
                    </a:moveTo>
                    <a:lnTo>
                      <a:pt x="22213" y="9401"/>
                    </a:lnTo>
                    <a:lnTo>
                      <a:pt x="22213" y="0"/>
                    </a:lnTo>
                    <a:lnTo>
                      <a:pt x="0" y="7501"/>
                    </a:lnTo>
                    <a:lnTo>
                      <a:pt x="5304" y="14794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 rot="10800000">
                <a:off x="5292922" y="3196011"/>
                <a:ext cx="1700331" cy="1262151"/>
              </a:xfrm>
              <a:custGeom>
                <a:avLst/>
                <a:gdLst>
                  <a:gd name="T0" fmla="*/ 16950 w 22213"/>
                  <a:gd name="T1" fmla="*/ 14736 h 14736"/>
                  <a:gd name="T2" fmla="*/ 22213 w 22213"/>
                  <a:gd name="T3" fmla="*/ 7501 h 14736"/>
                  <a:gd name="T4" fmla="*/ 0 w 22213"/>
                  <a:gd name="T5" fmla="*/ 0 h 14736"/>
                  <a:gd name="T6" fmla="*/ 0 w 22213"/>
                  <a:gd name="T7" fmla="*/ 9401 h 14736"/>
                  <a:gd name="T8" fmla="*/ 16950 w 22213"/>
                  <a:gd name="T9" fmla="*/ 14736 h 14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13" h="14736">
                    <a:moveTo>
                      <a:pt x="16950" y="14736"/>
                    </a:moveTo>
                    <a:lnTo>
                      <a:pt x="22213" y="7501"/>
                    </a:lnTo>
                    <a:lnTo>
                      <a:pt x="0" y="0"/>
                    </a:lnTo>
                    <a:lnTo>
                      <a:pt x="0" y="9401"/>
                    </a:lnTo>
                    <a:lnTo>
                      <a:pt x="16950" y="147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315784" y="1201771"/>
              <a:ext cx="1354019" cy="1280642"/>
              <a:chOff x="6315784" y="1201771"/>
              <a:chExt cx="1354019" cy="1280642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 rot="10800000">
                <a:off x="6993253" y="1201771"/>
                <a:ext cx="676550" cy="1280642"/>
              </a:xfrm>
              <a:custGeom>
                <a:avLst/>
                <a:gdLst>
                  <a:gd name="T0" fmla="*/ 8836 w 8836"/>
                  <a:gd name="T1" fmla="*/ 14957 h 14957"/>
                  <a:gd name="T2" fmla="*/ 8836 w 8836"/>
                  <a:gd name="T3" fmla="*/ 6 h 14957"/>
                  <a:gd name="T4" fmla="*/ 8818 w 8836"/>
                  <a:gd name="T5" fmla="*/ 0 h 14957"/>
                  <a:gd name="T6" fmla="*/ 1497 w 8836"/>
                  <a:gd name="T7" fmla="*/ 2336 h 14957"/>
                  <a:gd name="T8" fmla="*/ 0 w 8836"/>
                  <a:gd name="T9" fmla="*/ 2812 h 14957"/>
                  <a:gd name="T10" fmla="*/ 8836 w 8836"/>
                  <a:gd name="T11" fmla="*/ 14957 h 14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36" h="14957">
                    <a:moveTo>
                      <a:pt x="8836" y="14957"/>
                    </a:moveTo>
                    <a:lnTo>
                      <a:pt x="8836" y="6"/>
                    </a:lnTo>
                    <a:lnTo>
                      <a:pt x="8818" y="0"/>
                    </a:lnTo>
                    <a:lnTo>
                      <a:pt x="1497" y="2336"/>
                    </a:lnTo>
                    <a:lnTo>
                      <a:pt x="0" y="2812"/>
                    </a:lnTo>
                    <a:lnTo>
                      <a:pt x="8836" y="14957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 rot="10800000">
                <a:off x="6315784" y="1201771"/>
                <a:ext cx="677468" cy="1279957"/>
              </a:xfrm>
              <a:custGeom>
                <a:avLst/>
                <a:gdLst>
                  <a:gd name="T0" fmla="*/ 8850 w 8850"/>
                  <a:gd name="T1" fmla="*/ 2785 h 14951"/>
                  <a:gd name="T2" fmla="*/ 7241 w 8850"/>
                  <a:gd name="T3" fmla="*/ 2279 h 14951"/>
                  <a:gd name="T4" fmla="*/ 0 w 8850"/>
                  <a:gd name="T5" fmla="*/ 0 h 14951"/>
                  <a:gd name="T6" fmla="*/ 0 w 8850"/>
                  <a:gd name="T7" fmla="*/ 14951 h 14951"/>
                  <a:gd name="T8" fmla="*/ 8850 w 8850"/>
                  <a:gd name="T9" fmla="*/ 2785 h 14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0" h="14951">
                    <a:moveTo>
                      <a:pt x="8850" y="2785"/>
                    </a:moveTo>
                    <a:lnTo>
                      <a:pt x="7241" y="2279"/>
                    </a:lnTo>
                    <a:lnTo>
                      <a:pt x="0" y="0"/>
                    </a:lnTo>
                    <a:lnTo>
                      <a:pt x="0" y="14951"/>
                    </a:lnTo>
                    <a:lnTo>
                      <a:pt x="8850" y="278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21888" tIns="60944" rIns="121888" bIns="609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199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Calibri"/>
                  <a:cs typeface="Arial" pitchFamily="34" charset="0"/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2665072" y="1728104"/>
            <a:ext cx="3459427" cy="68022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Ambulatory Care market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97376" y="5049872"/>
            <a:ext cx="3879377" cy="150332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12200" dirty="0">
                <a:solidFill>
                  <a:schemeClr val="accent1"/>
                </a:solidFill>
              </a:rPr>
              <a:t>131</a:t>
            </a:r>
            <a:r>
              <a:rPr lang="en-US" sz="3199" dirty="0">
                <a:solidFill>
                  <a:schemeClr val="accent1"/>
                </a:solidFill>
              </a:rPr>
              <a:t>million</a:t>
            </a:r>
          </a:p>
          <a:p>
            <a:pPr algn="r"/>
            <a:r>
              <a:rPr lang="en-US" dirty="0">
                <a:solidFill>
                  <a:schemeClr val="accent1"/>
                </a:solidFill>
              </a:rPr>
              <a:t>potential visits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10434" y="1728104"/>
            <a:ext cx="3527151" cy="68022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srgbClr val="00B5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market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425354" y="3534188"/>
            <a:ext cx="1986327" cy="943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09448"/>
            <a:r>
              <a:rPr lang="en-US" sz="3199" dirty="0">
                <a:solidFill>
                  <a:srgbClr val="0A5287"/>
                </a:solidFill>
                <a:latin typeface="Calibri"/>
              </a:rPr>
              <a:t>78%</a:t>
            </a:r>
            <a:br>
              <a:rPr lang="en-US" sz="3199" dirty="0">
                <a:solidFill>
                  <a:srgbClr val="0A5287"/>
                </a:solidFill>
                <a:latin typeface="Calibri"/>
              </a:rPr>
            </a:br>
            <a:r>
              <a:rPr lang="en-US" sz="1466" i="1" dirty="0">
                <a:solidFill>
                  <a:srgbClr val="0A5287"/>
                </a:solidFill>
                <a:latin typeface="Calibri"/>
              </a:rPr>
              <a:t>estimated treatable through telehealth</a:t>
            </a:r>
            <a:endParaRPr lang="en-US" sz="1466" i="1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25354" y="2394299"/>
            <a:ext cx="1986327" cy="943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457200"/>
            <a:r>
              <a:rPr lang="en-US" sz="3199" dirty="0">
                <a:solidFill>
                  <a:srgbClr val="0A5287"/>
                </a:solidFill>
                <a:latin typeface="Calibri"/>
              </a:rPr>
              <a:t>168</a:t>
            </a:r>
            <a:r>
              <a:rPr lang="en-US" sz="2399" dirty="0">
                <a:solidFill>
                  <a:srgbClr val="0A5287"/>
                </a:solidFill>
                <a:latin typeface="Calibri"/>
              </a:rPr>
              <a:t>m.</a:t>
            </a:r>
            <a:br>
              <a:rPr lang="en-US" sz="3199" dirty="0">
                <a:solidFill>
                  <a:srgbClr val="0A5287"/>
                </a:solidFill>
                <a:latin typeface="Calibri"/>
              </a:rPr>
            </a:br>
            <a:r>
              <a:rPr lang="en-US" sz="1466" i="1" dirty="0">
                <a:solidFill>
                  <a:srgbClr val="0A5287"/>
                </a:solidFill>
                <a:latin typeface="Calibri"/>
              </a:rPr>
              <a:t>million annual addressable visits</a:t>
            </a:r>
            <a:endParaRPr lang="en-US" sz="1466" i="1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3605" y="5154437"/>
            <a:ext cx="3879271" cy="130972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600" dirty="0">
                <a:solidFill>
                  <a:srgbClr val="7030A0"/>
                </a:solidFill>
              </a:rPr>
              <a:t>417</a:t>
            </a:r>
            <a:r>
              <a:rPr lang="en-US" sz="3199" dirty="0">
                <a:solidFill>
                  <a:srgbClr val="7030A0"/>
                </a:solidFill>
              </a:rPr>
              <a:t>million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potential visits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96332" y="3534188"/>
            <a:ext cx="1986327" cy="943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448"/>
            <a:r>
              <a:rPr lang="en-US" sz="3199" dirty="0">
                <a:solidFill>
                  <a:srgbClr val="0A5287"/>
                </a:solidFill>
                <a:latin typeface="Calibri"/>
              </a:rPr>
              <a:t>33%</a:t>
            </a:r>
            <a:br>
              <a:rPr lang="en-US" sz="3199" dirty="0">
                <a:solidFill>
                  <a:srgbClr val="0A5287"/>
                </a:solidFill>
                <a:latin typeface="Calibri"/>
              </a:rPr>
            </a:br>
            <a:r>
              <a:rPr lang="en-US" sz="1466" i="1" dirty="0">
                <a:solidFill>
                  <a:srgbClr val="0A5287"/>
                </a:solidFill>
                <a:latin typeface="Calibri"/>
              </a:rPr>
              <a:t>estimated treatable through telehealth</a:t>
            </a:r>
            <a:endParaRPr lang="en-US" sz="1466" i="1" baseline="30000" dirty="0">
              <a:solidFill>
                <a:srgbClr val="0A5287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96331" y="2394299"/>
            <a:ext cx="1749316" cy="943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/>
            <a:r>
              <a:rPr lang="en-US" sz="3199" dirty="0">
                <a:solidFill>
                  <a:srgbClr val="0A5287"/>
                </a:solidFill>
                <a:latin typeface="Calibri"/>
              </a:rPr>
              <a:t>1.25</a:t>
            </a:r>
            <a:r>
              <a:rPr lang="en-US" sz="2399" dirty="0">
                <a:solidFill>
                  <a:srgbClr val="0A5287"/>
                </a:solidFill>
                <a:latin typeface="Calibri"/>
              </a:rPr>
              <a:t>b</a:t>
            </a:r>
            <a:br>
              <a:rPr lang="en-US" sz="3199" dirty="0">
                <a:solidFill>
                  <a:srgbClr val="0A5287"/>
                </a:solidFill>
                <a:latin typeface="Calibri"/>
              </a:rPr>
            </a:br>
            <a:r>
              <a:rPr lang="en-US" sz="1466" i="1" dirty="0">
                <a:solidFill>
                  <a:srgbClr val="0A5287"/>
                </a:solidFill>
                <a:latin typeface="Calibri"/>
              </a:rPr>
              <a:t>billion ambulatory care visits</a:t>
            </a:r>
            <a:r>
              <a:rPr lang="en-US" sz="1466" i="1" baseline="30000" dirty="0">
                <a:solidFill>
                  <a:srgbClr val="0A5287"/>
                </a:solidFill>
                <a:latin typeface="Calibri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14445" y="4904527"/>
            <a:ext cx="2514870" cy="953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866" dirty="0">
                <a:solidFill>
                  <a:srgbClr val="92D050"/>
                </a:solidFill>
                <a:latin typeface="Calibri"/>
              </a:rPr>
              <a:t>71% of employer sponsored ER visits are unnecessary</a:t>
            </a:r>
          </a:p>
        </p:txBody>
      </p:sp>
      <p:pic>
        <p:nvPicPr>
          <p:cNvPr id="58" name="Picture 9" descr="http://upload.wikimedia.org/wikipedia/commons/4/45/US-CDC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7" y="2440116"/>
            <a:ext cx="431165" cy="2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59" y="2522081"/>
            <a:ext cx="595521" cy="23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39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1"/>
            <a:ext cx="12188825" cy="984885"/>
          </a:xfrm>
        </p:spPr>
        <p:txBody>
          <a:bodyPr/>
          <a:lstStyle/>
          <a:p>
            <a:r>
              <a:rPr lang="en-US" dirty="0"/>
              <a:t>Potential impact for employers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188" y="6248983"/>
            <a:ext cx="6109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>
                <a:solidFill>
                  <a:srgbClr val="FFFFFF"/>
                </a:solidFill>
                <a:latin typeface="Calibri"/>
              </a:rPr>
              <a:t>Source: Forbes “ The Future of Health Ecosystem” 2/3/2016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24701" y="2035594"/>
          <a:ext cx="4634294" cy="3115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7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Consumers are open to virtual care…</a:t>
                      </a:r>
                    </a:p>
                  </a:txBody>
                  <a:tcPr marL="121888" marR="121888" marT="60944" marB="60944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488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2"/>
                          </a:solidFill>
                        </a:rPr>
                        <a:t>54%</a:t>
                      </a:r>
                    </a:p>
                  </a:txBody>
                  <a:tcPr marL="121888" marR="121888" marT="60944" marB="60944" anchor="ctr"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>
                          <a:solidFill>
                            <a:schemeClr val="tx2"/>
                          </a:solidFill>
                        </a:rPr>
                        <a:t>18-29</a:t>
                      </a:r>
                      <a:r>
                        <a:rPr lang="en-US" sz="1900" b="0" baseline="0" dirty="0">
                          <a:solidFill>
                            <a:schemeClr val="tx2"/>
                          </a:solidFill>
                        </a:rPr>
                        <a:t> year olds</a:t>
                      </a:r>
                      <a:endParaRPr lang="en-US" sz="1900" b="0" dirty="0">
                        <a:solidFill>
                          <a:schemeClr val="tx2"/>
                        </a:solidFill>
                      </a:endParaRPr>
                    </a:p>
                  </a:txBody>
                  <a:tcPr marL="121888" marR="121888" marT="60944" marB="60944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488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2"/>
                          </a:solidFill>
                        </a:rPr>
                        <a:t>49%</a:t>
                      </a:r>
                    </a:p>
                  </a:txBody>
                  <a:tcPr marL="121888" marR="121888" marT="60944" marB="60944" anchor="ctr"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>
                          <a:solidFill>
                            <a:schemeClr val="tx2"/>
                          </a:solidFill>
                        </a:rPr>
                        <a:t>$71,000+</a:t>
                      </a:r>
                      <a:r>
                        <a:rPr lang="en-US" sz="1900" b="0" baseline="0" dirty="0">
                          <a:solidFill>
                            <a:schemeClr val="tx2"/>
                          </a:solidFill>
                        </a:rPr>
                        <a:t> income</a:t>
                      </a:r>
                      <a:endParaRPr lang="en-US" sz="1900" b="0" dirty="0">
                        <a:solidFill>
                          <a:schemeClr val="tx2"/>
                        </a:solidFill>
                      </a:endParaRPr>
                    </a:p>
                  </a:txBody>
                  <a:tcPr marL="121888" marR="121888" marT="60944" marB="60944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488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2"/>
                          </a:solidFill>
                        </a:rPr>
                        <a:t>53%</a:t>
                      </a:r>
                    </a:p>
                  </a:txBody>
                  <a:tcPr marL="121888" marR="121888" marT="60944" marB="60944" anchor="ctr"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>
                          <a:solidFill>
                            <a:schemeClr val="tx2"/>
                          </a:solidFill>
                        </a:rPr>
                        <a:t>Work 35+ hours</a:t>
                      </a:r>
                    </a:p>
                  </a:txBody>
                  <a:tcPr marL="121888" marR="121888" marT="60944" marB="60944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341468" y="2035595"/>
          <a:ext cx="4634294" cy="3115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075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…and employers are embracing it.</a:t>
                      </a:r>
                    </a:p>
                  </a:txBody>
                  <a:tcPr marL="121888" marR="121888" marT="60944" marB="60944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465"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chemeClr val="tx2"/>
                        </a:solidFill>
                      </a:endParaRPr>
                    </a:p>
                  </a:txBody>
                  <a:tcPr marL="121888" marR="121888" marT="60944" marB="60944" anchor="ctr"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60293" y="3098328"/>
            <a:ext cx="1884760" cy="136404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266" b="1" dirty="0">
                <a:solidFill>
                  <a:srgbClr val="00B5E2"/>
                </a:solidFill>
              </a:rPr>
              <a:t>48%</a:t>
            </a:r>
            <a:br>
              <a:rPr lang="en-US" dirty="0"/>
            </a:br>
            <a:r>
              <a:rPr lang="en-US" dirty="0"/>
              <a:t>currently offer telehealth services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14332" y="3098328"/>
            <a:ext cx="1884760" cy="136404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266" b="1" dirty="0">
                <a:solidFill>
                  <a:srgbClr val="00B5E2"/>
                </a:solidFill>
              </a:rPr>
              <a:t>74%</a:t>
            </a:r>
            <a:br>
              <a:rPr lang="en-US" dirty="0"/>
            </a:br>
            <a:r>
              <a:rPr lang="en-US" dirty="0"/>
              <a:t>plan to offer telehealth in the next year</a:t>
            </a:r>
          </a:p>
        </p:txBody>
      </p:sp>
    </p:spTree>
    <p:extLst>
      <p:ext uri="{BB962C8B-B14F-4D97-AF65-F5344CB8AC3E}">
        <p14:creationId xmlns:p14="http://schemas.microsoft.com/office/powerpoint/2010/main" val="100266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B7B2"/>
      </a:accent1>
      <a:accent2>
        <a:srgbClr val="A3D783"/>
      </a:accent2>
      <a:accent3>
        <a:srgbClr val="0069A6"/>
      </a:accent3>
      <a:accent4>
        <a:srgbClr val="8A8A8D"/>
      </a:accent4>
      <a:accent5>
        <a:srgbClr val="4EC1E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Healthx Palette">
      <a:dk1>
        <a:srgbClr val="0A5287"/>
      </a:dk1>
      <a:lt1>
        <a:sysClr val="window" lastClr="FFFFFF"/>
      </a:lt1>
      <a:dk2>
        <a:srgbClr val="7F7F7F"/>
      </a:dk2>
      <a:lt2>
        <a:srgbClr val="F2F2F2"/>
      </a:lt2>
      <a:accent1>
        <a:srgbClr val="1CB1D1"/>
      </a:accent1>
      <a:accent2>
        <a:srgbClr val="000000"/>
      </a:accent2>
      <a:accent3>
        <a:srgbClr val="36424A"/>
      </a:accent3>
      <a:accent4>
        <a:srgbClr val="FFFFFF"/>
      </a:accent4>
      <a:accent5>
        <a:srgbClr val="FFFFFF"/>
      </a:accent5>
      <a:accent6>
        <a:srgbClr val="FFFFFF"/>
      </a:accent6>
      <a:hlink>
        <a:srgbClr val="1CB1D1"/>
      </a:hlink>
      <a:folHlink>
        <a:srgbClr val="0A52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731</Words>
  <Application>Microsoft Office PowerPoint</Application>
  <PresentationFormat>Widescreen</PresentationFormat>
  <Paragraphs>179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Century Gothic</vt:lpstr>
      <vt:lpstr>Courier New</vt:lpstr>
      <vt:lpstr>Helvetica</vt:lpstr>
      <vt:lpstr>LucidaGrande</vt:lpstr>
      <vt:lpstr>Source Sans Pro</vt:lpstr>
      <vt:lpstr>Wingdings 3</vt:lpstr>
      <vt:lpstr>Office Theme</vt:lpstr>
      <vt:lpstr>1_Office Theme</vt:lpstr>
      <vt:lpstr> Electronic Healthcare Delivery: Telemedicine’s Time Has Come</vt:lpstr>
      <vt:lpstr>Telemedicine’s Time Has Come</vt:lpstr>
      <vt:lpstr>PowerPoint Presentation</vt:lpstr>
      <vt:lpstr>Telemedicine Drivers</vt:lpstr>
      <vt:lpstr>PowerPoint Presentation</vt:lpstr>
      <vt:lpstr>PowerPoint Presentation</vt:lpstr>
      <vt:lpstr>The size of the opportunity</vt:lpstr>
      <vt:lpstr>The size of the opportunity</vt:lpstr>
      <vt:lpstr>Potential impact for employers</vt:lpstr>
      <vt:lpstr>Telehealth provider landscape</vt:lpstr>
      <vt:lpstr>PowerPoint Presentation</vt:lpstr>
      <vt:lpstr>What we do</vt:lpstr>
      <vt:lpstr>Sustained growth</vt:lpstr>
      <vt:lpstr>An innovative and scalable technology platform</vt:lpstr>
      <vt:lpstr>Marketing that drives utilization</vt:lpstr>
      <vt:lpstr>We are a Multi-Product Company</vt:lpstr>
      <vt:lpstr>PowerPoint Presentation</vt:lpstr>
      <vt:lpstr>How Do I Get Electronic  Healthcare Delivery?</vt:lpstr>
      <vt:lpstr> Electronic Healthcare Delivery: Telemedicine’s Time Has 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William3 McLendon</dc:creator>
  <cp:lastModifiedBy>Bill McLendon</cp:lastModifiedBy>
  <cp:revision>20</cp:revision>
  <dcterms:created xsi:type="dcterms:W3CDTF">2017-03-17T16:21:04Z</dcterms:created>
  <dcterms:modified xsi:type="dcterms:W3CDTF">2017-04-29T22:16:14Z</dcterms:modified>
</cp:coreProperties>
</file>